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notesSlides/notesSlide14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notesSlides/notesSlide15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notesSlides/notesSlide16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1"/>
  </p:notesMasterIdLst>
  <p:sldIdLst>
    <p:sldId id="256" r:id="rId5"/>
    <p:sldId id="280" r:id="rId6"/>
    <p:sldId id="281" r:id="rId7"/>
    <p:sldId id="277" r:id="rId8"/>
    <p:sldId id="279" r:id="rId9"/>
    <p:sldId id="278" r:id="rId10"/>
    <p:sldId id="282" r:id="rId11"/>
    <p:sldId id="271" r:id="rId12"/>
    <p:sldId id="261" r:id="rId13"/>
    <p:sldId id="275" r:id="rId14"/>
    <p:sldId id="283" r:id="rId15"/>
    <p:sldId id="272" r:id="rId16"/>
    <p:sldId id="262" r:id="rId17"/>
    <p:sldId id="276" r:id="rId18"/>
    <p:sldId id="284" r:id="rId19"/>
    <p:sldId id="285" r:id="rId20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5pPr>
    <a:lvl6pPr marL="2286000" algn="l" defTabSz="914400" rtl="0" eaLnBrk="1" latinLnBrk="0" hangingPunct="1"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6pPr>
    <a:lvl7pPr marL="2743200" algn="l" defTabSz="914400" rtl="0" eaLnBrk="1" latinLnBrk="0" hangingPunct="1"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7pPr>
    <a:lvl8pPr marL="3200400" algn="l" defTabSz="914400" rtl="0" eaLnBrk="1" latinLnBrk="0" hangingPunct="1"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8pPr>
    <a:lvl9pPr marL="3657600" algn="l" defTabSz="914400" rtl="0" eaLnBrk="1" latinLnBrk="0" hangingPunct="1">
      <a:defRPr sz="2400" u="sng" kern="1200">
        <a:solidFill>
          <a:schemeClr val="bg1"/>
        </a:solidFill>
        <a:latin typeface="Times New Roman" panose="02020603050405020304" pitchFamily="18" charset="0"/>
        <a:ea typeface="Microsoft YaHei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6AD985-1B35-6A2C-D522-3B8A6E5E806A}" name="Alexandre Setubal Gonçalves" initials="ASG" userId="S::alexandre.goncalves@fiocruz.br::6ce1e927-928f-427b-929b-7667fdd1ed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Estilo com Tema 1 - Ênfas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Estilo com Tema 1 - Ênfas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Estilo com Tema 1 - Ênfas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Estilo Claro 1 - Ênfase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Estilo Claro 1 - Ênfas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Estilo Mé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269D01E-BC32-4049-B463-5C60D7B0CCD2}" styleName="Estilo com Tema 2 - Ênfase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Estilo Claro 1 - Ênfas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4B1156A-380E-4F78-BDF5-A606A8083BF9}" styleName="Estilo Médio 4 - Ênfas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Estilo Médio 4 - Ênfas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929F9F4-4A8F-4326-A1B4-22849713DDAB}" styleName="Estilo Escuro 1 - Ênfase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Estilo com Tema 2 - Ênfas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Estilo Claro 3 - Ênfas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Estilo Médio 1 - Ênfas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Estilo Claro 3 - Ênfase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 varScale="1">
        <p:scale>
          <a:sx n="114" d="100"/>
          <a:sy n="114" d="100"/>
        </p:scale>
        <p:origin x="1560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fiocruz.local\FileServer\DIRAD\DECOM\SEAC\ARQUIVOS%20-%20ANO%202022\DENACC%202022\SEMOC%202022\Controle%20Interno%20Processual\7.%20Julho\Controle%20Interno%20Processual%20-%2005.07.22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exandre.goncalves\Desktop\Controle%20Interno%20Processual%20-%2005.07.22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iocruz.local\FileServer\DIRAD\DECOM\SEAC\ARQUIVOS%20-%20ANO%202022\DENACC%202022\SEMOC%202022\Controle%20Interno%20Processual\6.%20Junho\Controle%20Interno%20Processual%20-%2022.06.22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\\fiocruz.local\FileServer\DIRAD\DECOM\SEAC\ARQUIVOS%20-%20ANO%202022\DENACC%202022\SEMOC%202022\Controle%20Interno%20Processual\7.%20Julho\Controle%20Interno%20Processual%20-%2005.07.22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Users\alexandre.goncalves\Desktop\Controle%20Interno%20Processual%20-%2005.07.22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\\fiocruz.local\FileServer\DIRAD\DECOM\SEAC\ARQUIVOS%20-%20ANO%202022\DENACC%202022\SEMOC%202022\Controle%20Interno%20Processual\7.%20Julho\Controle%20Interno%20Processual%20-%2005.07.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'Itens %'!$A$1:$D$1</c:f>
              <c:strCache>
                <c:ptCount val="4"/>
                <c:pt idx="0">
                  <c:v>Total de itens </c:v>
                </c:pt>
                <c:pt idx="1">
                  <c:v>Total de itens em andamento</c:v>
                </c:pt>
                <c:pt idx="2">
                  <c:v>Total de itens finalizados</c:v>
                </c:pt>
                <c:pt idx="3">
                  <c:v>Total de itens devolvidos</c:v>
                </c:pt>
              </c:strCache>
            </c:strRef>
          </c:cat>
          <c:val>
            <c:numRef>
              <c:f>'Itens %'!$A$2:$D$2</c:f>
              <c:numCache>
                <c:formatCode>General</c:formatCode>
                <c:ptCount val="4"/>
                <c:pt idx="0">
                  <c:v>2344</c:v>
                </c:pt>
                <c:pt idx="1">
                  <c:v>1938</c:v>
                </c:pt>
                <c:pt idx="2">
                  <c:v>404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74C-4DD6-B05D-DD7CD657D601}"/>
            </c:ext>
          </c:extLst>
        </c:ser>
        <c:ser>
          <c:idx val="1"/>
          <c:order val="1"/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'Itens %'!$A$1:$D$1</c:f>
              <c:strCache>
                <c:ptCount val="4"/>
                <c:pt idx="0">
                  <c:v>Total de itens </c:v>
                </c:pt>
                <c:pt idx="1">
                  <c:v>Total de itens em andamento</c:v>
                </c:pt>
                <c:pt idx="2">
                  <c:v>Total de itens finalizados</c:v>
                </c:pt>
                <c:pt idx="3">
                  <c:v>Total de itens devolvidos</c:v>
                </c:pt>
              </c:strCache>
            </c:strRef>
          </c:cat>
          <c:val>
            <c:numRef>
              <c:f>'Itens %'!$A$3:$D$3</c:f>
              <c:numCache>
                <c:formatCode>0.00%</c:formatCode>
                <c:ptCount val="4"/>
                <c:pt idx="0" formatCode="0%">
                  <c:v>1</c:v>
                </c:pt>
                <c:pt idx="1">
                  <c:v>0.82679180887372017</c:v>
                </c:pt>
                <c:pt idx="2">
                  <c:v>0.17235494880546076</c:v>
                </c:pt>
                <c:pt idx="3">
                  <c:v>8.5324232081911264E-4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74C-4DD6-B05D-DD7CD657D60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409793240"/>
        <c:axId val="409793896"/>
        <c:axId val="0"/>
      </c:bar3DChart>
      <c:catAx>
        <c:axId val="40979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409793896"/>
        <c:crosses val="autoZero"/>
        <c:auto val="1"/>
        <c:lblAlgn val="ctr"/>
        <c:lblOffset val="100"/>
        <c:noMultiLvlLbl val="0"/>
      </c:catAx>
      <c:valAx>
        <c:axId val="4097938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409793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pt-BR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- 05.07.22.xlsx]Pedidos.Processos.Andamento.Mod!Tabela dinâmica18</c:name>
    <c:fmtId val="110"/>
  </c:pivotSource>
  <c:chart>
    <c:autoTitleDeleted val="0"/>
    <c:pivotFmts>
      <c:pivotFmt>
        <c:idx val="0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dk1">
                <a:tint val="88500"/>
              </a:schemeClr>
            </a:solidFill>
            <a:ln w="9525">
              <a:solidFill>
                <a:schemeClr val="dk1">
                  <a:tint val="885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dk1">
                <a:tint val="55000"/>
              </a:schemeClr>
            </a:solidFill>
            <a:ln w="9525">
              <a:solidFill>
                <a:schemeClr val="dk1">
                  <a:tint val="55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'Pedidos.Processos.Andamento.Mod'!$F$3</c:f>
              <c:strCache>
                <c:ptCount val="1"/>
                <c:pt idx="0">
                  <c:v>Contagem de Processo nº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'Pedidos.Processos.Andamento.Mod'!$E$4:$E$9</c:f>
              <c:strCache>
                <c:ptCount val="5"/>
                <c:pt idx="0">
                  <c:v>PREGÃO SRP</c:v>
                </c:pt>
                <c:pt idx="1">
                  <c:v>INEXIGIBILIDADE</c:v>
                </c:pt>
                <c:pt idx="2">
                  <c:v>DISPENSA DE LICITAÇÃO</c:v>
                </c:pt>
                <c:pt idx="3">
                  <c:v>EM ANÁLISE</c:v>
                </c:pt>
                <c:pt idx="4">
                  <c:v>PREGÃO SISPP</c:v>
                </c:pt>
              </c:strCache>
            </c:strRef>
          </c:cat>
          <c:val>
            <c:numRef>
              <c:f>'Pedidos.Processos.Andamento.Mod'!$F$4:$F$9</c:f>
              <c:numCache>
                <c:formatCode>General</c:formatCode>
                <c:ptCount val="5"/>
                <c:pt idx="0">
                  <c:v>2</c:v>
                </c:pt>
                <c:pt idx="1">
                  <c:v>5</c:v>
                </c:pt>
                <c:pt idx="2">
                  <c:v>12</c:v>
                </c:pt>
                <c:pt idx="3">
                  <c:v>13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61-4E21-A009-69EFF6CE6457}"/>
            </c:ext>
          </c:extLst>
        </c:ser>
        <c:ser>
          <c:idx val="1"/>
          <c:order val="1"/>
          <c:tx>
            <c:strRef>
              <c:f>'Pedidos.Processos.Andamento.Mod'!$G$3</c:f>
              <c:strCache>
                <c:ptCount val="1"/>
                <c:pt idx="0">
                  <c:v>Contagem de Processo nº2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'Pedidos.Processos.Andamento.Mod'!$E$4:$E$9</c:f>
              <c:strCache>
                <c:ptCount val="5"/>
                <c:pt idx="0">
                  <c:v>PREGÃO SRP</c:v>
                </c:pt>
                <c:pt idx="1">
                  <c:v>INEXIGIBILIDADE</c:v>
                </c:pt>
                <c:pt idx="2">
                  <c:v>DISPENSA DE LICITAÇÃO</c:v>
                </c:pt>
                <c:pt idx="3">
                  <c:v>EM ANÁLISE</c:v>
                </c:pt>
                <c:pt idx="4">
                  <c:v>PREGÃO SISPP</c:v>
                </c:pt>
              </c:strCache>
            </c:strRef>
          </c:cat>
          <c:val>
            <c:numRef>
              <c:f>'Pedidos.Processos.Andamento.Mod'!$G$4:$G$9</c:f>
              <c:numCache>
                <c:formatCode>0.00%</c:formatCode>
                <c:ptCount val="5"/>
                <c:pt idx="0">
                  <c:v>4.4444444444444446E-2</c:v>
                </c:pt>
                <c:pt idx="1">
                  <c:v>0.1111111111111111</c:v>
                </c:pt>
                <c:pt idx="2">
                  <c:v>0.26666666666666666</c:v>
                </c:pt>
                <c:pt idx="3">
                  <c:v>0.28888888888888886</c:v>
                </c:pt>
                <c:pt idx="4">
                  <c:v>0.28888888888888886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61-4E21-A009-69EFF6CE645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05975552"/>
        <c:axId val="605971288"/>
        <c:axId val="0"/>
      </c:bar3DChart>
      <c:catAx>
        <c:axId val="6059755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05971288"/>
        <c:crosses val="autoZero"/>
        <c:auto val="1"/>
        <c:lblAlgn val="ctr"/>
        <c:lblOffset val="100"/>
        <c:noMultiLvlLbl val="0"/>
      </c:catAx>
      <c:valAx>
        <c:axId val="6059712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0597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- 05.07.22.xlsx]Pedidos.Processos.Andamento.Loc!Tabela dinâmica25</c:name>
    <c:fmtId val="91"/>
  </c:pivotSource>
  <c:chart>
    <c:autoTitleDeleted val="0"/>
    <c:pivotFmts>
      <c:pivotFmt>
        <c:idx val="0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dk1">
                <a:tint val="88500"/>
              </a:schemeClr>
            </a:solidFill>
            <a:ln w="9525">
              <a:solidFill>
                <a:schemeClr val="dk1">
                  <a:tint val="885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dk1">
                <a:tint val="55000"/>
              </a:schemeClr>
            </a:solidFill>
            <a:ln w="9525">
              <a:solidFill>
                <a:schemeClr val="dk1">
                  <a:tint val="55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'Pedidos.Processos.Andamento.Loc'!$H$3</c:f>
              <c:strCache>
                <c:ptCount val="1"/>
                <c:pt idx="0">
                  <c:v>Contagem de Processo nº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'Pedidos.Processos.Andamento.Loc'!$G$4:$G$8</c:f>
              <c:strCache>
                <c:ptCount val="4"/>
                <c:pt idx="0">
                  <c:v>DEGEAC (EXECUÇÃO)</c:v>
                </c:pt>
                <c:pt idx="1">
                  <c:v>SEANAM (PESQUISA DE PREÇOS)</c:v>
                </c:pt>
                <c:pt idx="2">
                  <c:v>REQUISITANTE</c:v>
                </c:pt>
                <c:pt idx="3">
                  <c:v>DEPEC (PLANEJAMENTO)</c:v>
                </c:pt>
              </c:strCache>
            </c:strRef>
          </c:cat>
          <c:val>
            <c:numRef>
              <c:f>'Pedidos.Processos.Andamento.Loc'!$H$4:$H$8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6D-40B9-8C9C-4A3A80CCD813}"/>
            </c:ext>
          </c:extLst>
        </c:ser>
        <c:ser>
          <c:idx val="1"/>
          <c:order val="1"/>
          <c:tx>
            <c:strRef>
              <c:f>'Pedidos.Processos.Andamento.Loc'!$I$3</c:f>
              <c:strCache>
                <c:ptCount val="1"/>
                <c:pt idx="0">
                  <c:v>Contagem de Processo nº2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'Pedidos.Processos.Andamento.Loc'!$G$4:$G$8</c:f>
              <c:strCache>
                <c:ptCount val="4"/>
                <c:pt idx="0">
                  <c:v>DEGEAC (EXECUÇÃO)</c:v>
                </c:pt>
                <c:pt idx="1">
                  <c:v>SEANAM (PESQUISA DE PREÇOS)</c:v>
                </c:pt>
                <c:pt idx="2">
                  <c:v>REQUISITANTE</c:v>
                </c:pt>
                <c:pt idx="3">
                  <c:v>DEPEC (PLANEJAMENTO)</c:v>
                </c:pt>
              </c:strCache>
            </c:strRef>
          </c:cat>
          <c:val>
            <c:numRef>
              <c:f>'Pedidos.Processos.Andamento.Loc'!$I$4:$I$8</c:f>
              <c:numCache>
                <c:formatCode>0.00%</c:formatCode>
                <c:ptCount val="4"/>
                <c:pt idx="0">
                  <c:v>0.22222222222222221</c:v>
                </c:pt>
                <c:pt idx="1">
                  <c:v>0.22222222222222221</c:v>
                </c:pt>
                <c:pt idx="2">
                  <c:v>0.22222222222222221</c:v>
                </c:pt>
                <c:pt idx="3">
                  <c:v>0.33333333333333331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6D-40B9-8C9C-4A3A80CCD81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59656336"/>
        <c:axId val="659657976"/>
        <c:axId val="0"/>
      </c:bar3DChart>
      <c:catAx>
        <c:axId val="659656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59657976"/>
        <c:crosses val="autoZero"/>
        <c:auto val="1"/>
        <c:lblAlgn val="ctr"/>
        <c:lblOffset val="100"/>
        <c:noMultiLvlLbl val="0"/>
      </c:catAx>
      <c:valAx>
        <c:axId val="6596579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9656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- 05.07.22.xlsx]Pedidos.Processos.Finaliz.Mod!Tabela dinâmica18</c:name>
    <c:fmtId val="96"/>
  </c:pivotSource>
  <c:chart>
    <c:autoTitleDeleted val="0"/>
    <c:pivotFmts>
      <c:pivotFmt>
        <c:idx val="0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dk1">
                <a:tint val="88500"/>
              </a:schemeClr>
            </a:solidFill>
            <a:ln w="9525">
              <a:solidFill>
                <a:schemeClr val="dk1">
                  <a:tint val="885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dk1">
                <a:tint val="55000"/>
              </a:schemeClr>
            </a:solidFill>
            <a:ln w="9525">
              <a:solidFill>
                <a:schemeClr val="dk1">
                  <a:tint val="55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dk1">
              <a:tint val="88500"/>
            </a:schemeClr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'Pedidos.Processos.Finaliz.Mod'!$F$3</c:f>
              <c:strCache>
                <c:ptCount val="1"/>
                <c:pt idx="0">
                  <c:v>Contagem de Processo nº</c:v>
                </c:pt>
              </c:strCache>
            </c:strRef>
          </c:tx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'Pedidos.Processos.Finaliz.Mod'!$E$4:$E$8</c:f>
              <c:strCache>
                <c:ptCount val="4"/>
                <c:pt idx="0">
                  <c:v>IRP (PARTICIPANTES)</c:v>
                </c:pt>
                <c:pt idx="1">
                  <c:v>PREGÃO SISPP </c:v>
                </c:pt>
                <c:pt idx="2">
                  <c:v>INEXIGIBILIDADE</c:v>
                </c:pt>
                <c:pt idx="3">
                  <c:v>DISPENSA DE LICITAÇÃO</c:v>
                </c:pt>
              </c:strCache>
            </c:strRef>
          </c:cat>
          <c:val>
            <c:numRef>
              <c:f>'Pedidos.Processos.Finaliz.Mod'!$F$4:$F$8</c:f>
              <c:numCache>
                <c:formatCode>General</c:formatCode>
                <c:ptCount val="4"/>
                <c:pt idx="0">
                  <c:v>1</c:v>
                </c:pt>
                <c:pt idx="1">
                  <c:v>8</c:v>
                </c:pt>
                <c:pt idx="2">
                  <c:v>15</c:v>
                </c:pt>
                <c:pt idx="3">
                  <c:v>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80-4706-A250-4E9439925E3D}"/>
            </c:ext>
          </c:extLst>
        </c:ser>
        <c:ser>
          <c:idx val="1"/>
          <c:order val="1"/>
          <c:tx>
            <c:strRef>
              <c:f>'Pedidos.Processos.Finaliz.Mod'!$G$3</c:f>
              <c:strCache>
                <c:ptCount val="1"/>
                <c:pt idx="0">
                  <c:v>Contagem de Processo nº2</c:v>
                </c:pt>
              </c:strCache>
            </c:strRef>
          </c:tx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6.0606060606060606E-3"/>
                  <c:y val="-3.08641975308641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680-4706-A250-4E9439925E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'Pedidos.Processos.Finaliz.Mod'!$E$4:$E$8</c:f>
              <c:strCache>
                <c:ptCount val="4"/>
                <c:pt idx="0">
                  <c:v>IRP (PARTICIPANTES)</c:v>
                </c:pt>
                <c:pt idx="1">
                  <c:v>PREGÃO SISPP </c:v>
                </c:pt>
                <c:pt idx="2">
                  <c:v>INEXIGIBILIDADE</c:v>
                </c:pt>
                <c:pt idx="3">
                  <c:v>DISPENSA DE LICITAÇÃO</c:v>
                </c:pt>
              </c:strCache>
            </c:strRef>
          </c:cat>
          <c:val>
            <c:numRef>
              <c:f>'Pedidos.Processos.Finaliz.Mod'!$G$4:$G$8</c:f>
              <c:numCache>
                <c:formatCode>0.00%</c:formatCode>
                <c:ptCount val="4"/>
                <c:pt idx="0">
                  <c:v>2.3255813953488372E-2</c:v>
                </c:pt>
                <c:pt idx="1">
                  <c:v>0.18604651162790697</c:v>
                </c:pt>
                <c:pt idx="2">
                  <c:v>0.34883720930232559</c:v>
                </c:pt>
                <c:pt idx="3">
                  <c:v>0.44186046511627908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80-4706-A250-4E9439925E3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829928328"/>
        <c:axId val="829932592"/>
        <c:axId val="0"/>
      </c:bar3DChart>
      <c:catAx>
        <c:axId val="8299283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29932592"/>
        <c:crosses val="autoZero"/>
        <c:auto val="1"/>
        <c:lblAlgn val="ctr"/>
        <c:lblOffset val="100"/>
        <c:noMultiLvlLbl val="0"/>
      </c:catAx>
      <c:valAx>
        <c:axId val="829932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29928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[Controle Interno Processual - 05.07.22.xlsx]Finalizados - $!Tabela dinâmica17</c:name>
    <c:fmtId val="159"/>
  </c:pivotSource>
  <c:chart>
    <c:autoTitleDeleted val="1"/>
    <c:pivotFmts>
      <c:pivotFmt>
        <c:idx val="0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</c:pivotFmt>
      <c:pivotFmt>
        <c:idx val="12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</c:pivotFmt>
      <c:pivotFmt>
        <c:idx val="14"/>
        <c:dLbl>
          <c:idx val="0"/>
          <c:dLblPos val="in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3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4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5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6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8"/>
        <c:spPr>
          <a:gradFill rotWithShape="1">
            <a:gsLst>
              <a:gs pos="0">
                <a:schemeClr val="accent6">
                  <a:satMod val="103000"/>
                  <a:lumMod val="102000"/>
                  <a:tint val="94000"/>
                </a:schemeClr>
              </a:gs>
              <a:gs pos="50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  <a:lin ang="5400000" scaled="0"/>
          </a:gradFill>
          <a:ln>
            <a:noFill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plotArea>
      <c:layout>
        <c:manualLayout>
          <c:layoutTarget val="inner"/>
          <c:xMode val="edge"/>
          <c:yMode val="edge"/>
          <c:x val="0.10416252157889755"/>
          <c:y val="4.0786924635480948E-2"/>
          <c:w val="0.87973009672197344"/>
          <c:h val="0.905578701155219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'Finalizados - $'!$B$3</c:f>
              <c:strCache>
                <c:ptCount val="1"/>
                <c:pt idx="0">
                  <c:v>Soma de Valor estimado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'Finalizados - $'!$A$4:$A$8</c:f>
              <c:strCache>
                <c:ptCount val="4"/>
                <c:pt idx="0">
                  <c:v>IRP (PARTICIPANTES)</c:v>
                </c:pt>
                <c:pt idx="1">
                  <c:v>INEXIGIBILIDADE</c:v>
                </c:pt>
                <c:pt idx="2">
                  <c:v>PREGÃO SISPP </c:v>
                </c:pt>
                <c:pt idx="3">
                  <c:v>DISPENSA DE LICITAÇÃO</c:v>
                </c:pt>
              </c:strCache>
            </c:strRef>
          </c:cat>
          <c:val>
            <c:numRef>
              <c:f>'Finalizados - $'!$B$4:$B$8</c:f>
              <c:numCache>
                <c:formatCode>"R$"\ #,##0.00</c:formatCode>
                <c:ptCount val="4"/>
                <c:pt idx="0">
                  <c:v>1193041.8799999999</c:v>
                </c:pt>
                <c:pt idx="1">
                  <c:v>11376821.970000001</c:v>
                </c:pt>
                <c:pt idx="2">
                  <c:v>80795726.429999977</c:v>
                </c:pt>
                <c:pt idx="3">
                  <c:v>98083019.900000006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93-4923-A78C-544110FFCF94}"/>
            </c:ext>
          </c:extLst>
        </c:ser>
        <c:ser>
          <c:idx val="1"/>
          <c:order val="1"/>
          <c:tx>
            <c:strRef>
              <c:f>'Finalizados - $'!$C$3</c:f>
              <c:strCache>
                <c:ptCount val="1"/>
                <c:pt idx="0">
                  <c:v>Soma de Valor Contratado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cat>
            <c:strRef>
              <c:f>'Finalizados - $'!$A$4:$A$8</c:f>
              <c:strCache>
                <c:ptCount val="4"/>
                <c:pt idx="0">
                  <c:v>IRP (PARTICIPANTES)</c:v>
                </c:pt>
                <c:pt idx="1">
                  <c:v>INEXIGIBILIDADE</c:v>
                </c:pt>
                <c:pt idx="2">
                  <c:v>PREGÃO SISPP </c:v>
                </c:pt>
                <c:pt idx="3">
                  <c:v>DISPENSA DE LICITAÇÃO</c:v>
                </c:pt>
              </c:strCache>
            </c:strRef>
          </c:cat>
          <c:val>
            <c:numRef>
              <c:f>'Finalizados - $'!$C$4:$C$8</c:f>
              <c:numCache>
                <c:formatCode>"R$"\ #,##0.00</c:formatCode>
                <c:ptCount val="4"/>
                <c:pt idx="0">
                  <c:v>1193041.8799999999</c:v>
                </c:pt>
                <c:pt idx="1">
                  <c:v>11058709.18</c:v>
                </c:pt>
                <c:pt idx="2">
                  <c:v>68357833.909999996</c:v>
                </c:pt>
                <c:pt idx="3">
                  <c:v>97999436.599999994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93-4923-A78C-544110FFCF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1051026847"/>
        <c:axId val="1051025599"/>
      </c:barChart>
      <c:catAx>
        <c:axId val="10510268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51025599"/>
        <c:crosses val="autoZero"/>
        <c:auto val="1"/>
        <c:lblAlgn val="ctr"/>
        <c:lblOffset val="100"/>
        <c:noMultiLvlLbl val="0"/>
      </c:catAx>
      <c:valAx>
        <c:axId val="10510255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R$&quot;\ #,##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51026847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</c:dTable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Economicidade!$F$2</c:f>
              <c:strCache>
                <c:ptCount val="1"/>
                <c:pt idx="0">
                  <c:v>Valor Total Estimado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7281430874328556E-17"/>
                  <c:y val="-7.49999999999999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F60-44A9-98AD-FA7A9CBECC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Economicidade!$F$3</c:f>
              <c:numCache>
                <c:formatCode>_("R$"* #,##0.00_);_("R$"* \(#,##0.00\);_("R$"* "-"??_);_(@_)</c:formatCode>
                <c:ptCount val="1"/>
                <c:pt idx="0">
                  <c:v>79492850.030000001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1-1F60-44A9-98AD-FA7A9CBECCCF}"/>
            </c:ext>
          </c:extLst>
        </c:ser>
        <c:ser>
          <c:idx val="1"/>
          <c:order val="1"/>
          <c:tx>
            <c:strRef>
              <c:f>Economicidade!$H$2</c:f>
              <c:strCache>
                <c:ptCount val="1"/>
                <c:pt idx="0">
                  <c:v>Valor Total Contratado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8.2142857142857142E-2"/>
                  <c:y val="-0.100673347649725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F60-44A9-98AD-FA7A9CBECC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Economicidade!$H$3</c:f>
              <c:numCache>
                <c:formatCode>_("R$"* #,##0.00_);_("R$"* \(#,##0.00\);_("R$"* "-"??_);_(@_)</c:formatCode>
                <c:ptCount val="1"/>
                <c:pt idx="0">
                  <c:v>67281350.560000002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3-1F60-44A9-98AD-FA7A9CBECCCF}"/>
            </c:ext>
          </c:extLst>
        </c:ser>
        <c:ser>
          <c:idx val="2"/>
          <c:order val="2"/>
          <c:tx>
            <c:strRef>
              <c:f>Economicidade!$I$2</c:f>
              <c:strCache>
                <c:ptCount val="1"/>
                <c:pt idx="0">
                  <c:v>Valor Total Economizado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.11418646887889003"/>
                  <c:y val="-0.1220539250775471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F60-44A9-98AD-FA7A9CBECCC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Economicidade!$I$3</c:f>
              <c:numCache>
                <c:formatCode>_("R$"* #,##0.00_);_("R$"* \(#,##0.00\);_("R$"* "-"??_);_(@_)</c:formatCode>
                <c:ptCount val="1"/>
                <c:pt idx="0">
                  <c:v>12211499.470000001</c:v>
                </c:pt>
              </c:numCache>
            </c:numRef>
          </c:val>
          <c:shape val="cylinder"/>
          <c:extLst>
            <c:ext xmlns:c16="http://schemas.microsoft.com/office/drawing/2014/chart" uri="{C3380CC4-5D6E-409C-BE32-E72D297353CC}">
              <c16:uniqueId val="{00000005-1F60-44A9-98AD-FA7A9CBECCC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700832008"/>
        <c:axId val="700832336"/>
        <c:axId val="0"/>
      </c:bar3DChart>
      <c:catAx>
        <c:axId val="700832008"/>
        <c:scaling>
          <c:orientation val="minMax"/>
        </c:scaling>
        <c:delete val="1"/>
        <c:axPos val="b"/>
        <c:majorTickMark val="none"/>
        <c:minorTickMark val="none"/>
        <c:tickLblPos val="nextTo"/>
        <c:crossAx val="700832336"/>
        <c:crosses val="autoZero"/>
        <c:auto val="1"/>
        <c:lblAlgn val="ctr"/>
        <c:lblOffset val="100"/>
        <c:noMultiLvlLbl val="0"/>
      </c:catAx>
      <c:valAx>
        <c:axId val="7008323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&quot;R$&quot;* #,##0.00_);_(&quot;R$&quot;* \(#,##0.00\);_(&quot;R$&quot;* &quot;-&quot;??_);_(@_)" sourceLinked="1"/>
        <c:majorTickMark val="none"/>
        <c:minorTickMark val="none"/>
        <c:tickLblPos val="nextTo"/>
        <c:crossAx val="700832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- 05.07.22.xlsx]Itens.Andamento.Mod!Tabela dinâmica17</c:name>
    <c:fmtId val="168"/>
  </c:pivotSource>
  <c:chart>
    <c:autoTitleDeleted val="1"/>
    <c:pivotFmts>
      <c:pivotFmt>
        <c:idx val="0"/>
        <c:spPr>
          <a:solidFill>
            <a:schemeClr val="accent5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5">
                <a:shade val="76000"/>
              </a:schemeClr>
            </a:solidFill>
            <a:ln w="9525">
              <a:solidFill>
                <a:schemeClr val="accent5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5"/>
          </a:solidFill>
          <a:ln>
            <a:noFill/>
          </a:ln>
          <a:effectLst/>
          <a:sp3d/>
        </c:spPr>
        <c:marker>
          <c:spPr>
            <a:solidFill>
              <a:schemeClr val="accent5"/>
            </a:solidFill>
            <a:ln w="9525">
              <a:solidFill>
                <a:schemeClr val="accent5"/>
              </a:solidFill>
              <a:round/>
            </a:ln>
            <a:effectLst/>
          </c:spPr>
        </c:marker>
        <c:dLbl>
          <c:idx val="0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'Itens.Andamento.Mod'!$B$3</c:f>
              <c:strCache>
                <c:ptCount val="1"/>
                <c:pt idx="0">
                  <c:v>Soma de Quantidade de itens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2.6802809280042091E-17"/>
                  <c:y val="-2.63543191800878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F67-4F49-8048-B99D6C67D428}"/>
                </c:ext>
              </c:extLst>
            </c:dLbl>
            <c:dLbl>
              <c:idx val="1"/>
              <c:layout>
                <c:manualLayout>
                  <c:x val="-1.4619883040935941E-3"/>
                  <c:y val="-3.806734992679355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725757575757577"/>
                      <c:h val="5.882869692532943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F67-4F49-8048-B99D6C67D4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'Itens.Andamento.Mod'!$A$4:$A$9</c:f>
              <c:strCache>
                <c:ptCount val="5"/>
                <c:pt idx="0">
                  <c:v>INEXIGIBILIDADE</c:v>
                </c:pt>
                <c:pt idx="1">
                  <c:v>DISPENSA DE LICITAÇÃO</c:v>
                </c:pt>
                <c:pt idx="2">
                  <c:v>PREGÃO SISPP</c:v>
                </c:pt>
                <c:pt idx="3">
                  <c:v>PREGÃO SRP</c:v>
                </c:pt>
                <c:pt idx="4">
                  <c:v>EM ANÁLISE</c:v>
                </c:pt>
              </c:strCache>
            </c:strRef>
          </c:cat>
          <c:val>
            <c:numRef>
              <c:f>'Itens.Andamento.Mod'!$B$4:$B$9</c:f>
              <c:numCache>
                <c:formatCode>General</c:formatCode>
                <c:ptCount val="5"/>
                <c:pt idx="0">
                  <c:v>12</c:v>
                </c:pt>
                <c:pt idx="1">
                  <c:v>16</c:v>
                </c:pt>
                <c:pt idx="2">
                  <c:v>205</c:v>
                </c:pt>
                <c:pt idx="3">
                  <c:v>471</c:v>
                </c:pt>
                <c:pt idx="4">
                  <c:v>1234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67-4F49-8048-B99D6C67D428}"/>
            </c:ext>
          </c:extLst>
        </c:ser>
        <c:ser>
          <c:idx val="1"/>
          <c:order val="1"/>
          <c:tx>
            <c:strRef>
              <c:f>'Itens.Andamento.Mod'!$C$3</c:f>
              <c:strCache>
                <c:ptCount val="1"/>
                <c:pt idx="0">
                  <c:v>Soma de Quantidade de itens2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2727272727272728E-2"/>
                  <c:y val="-7.02781844802343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F67-4F49-8048-B99D6C67D428}"/>
                </c:ext>
              </c:extLst>
            </c:dLbl>
            <c:dLbl>
              <c:idx val="1"/>
              <c:layout>
                <c:manualLayout>
                  <c:x val="1.4992056913938389E-2"/>
                  <c:y val="-9.37042459736457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F67-4F49-8048-B99D6C67D428}"/>
                </c:ext>
              </c:extLst>
            </c:dLbl>
            <c:dLbl>
              <c:idx val="2"/>
              <c:layout>
                <c:manualLayout>
                  <c:x val="-5.3605618560084181E-17"/>
                  <c:y val="-9.95607613469985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F67-4F49-8048-B99D6C67D428}"/>
                </c:ext>
              </c:extLst>
            </c:dLbl>
            <c:dLbl>
              <c:idx val="3"/>
              <c:layout>
                <c:manualLayout>
                  <c:x val="1.4619883040935672E-3"/>
                  <c:y val="-0.1024890190336749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F67-4F49-8048-B99D6C67D428}"/>
                </c:ext>
              </c:extLst>
            </c:dLbl>
            <c:dLbl>
              <c:idx val="4"/>
              <c:layout>
                <c:manualLayout>
                  <c:x val="5.847953216374162E-3"/>
                  <c:y val="-0.105417276720351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F67-4F49-8048-B99D6C67D42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'Itens.Andamento.Mod'!$A$4:$A$9</c:f>
              <c:strCache>
                <c:ptCount val="5"/>
                <c:pt idx="0">
                  <c:v>INEXIGIBILIDADE</c:v>
                </c:pt>
                <c:pt idx="1">
                  <c:v>DISPENSA DE LICITAÇÃO</c:v>
                </c:pt>
                <c:pt idx="2">
                  <c:v>PREGÃO SISPP</c:v>
                </c:pt>
                <c:pt idx="3">
                  <c:v>PREGÃO SRP</c:v>
                </c:pt>
                <c:pt idx="4">
                  <c:v>EM ANÁLISE</c:v>
                </c:pt>
              </c:strCache>
            </c:strRef>
          </c:cat>
          <c:val>
            <c:numRef>
              <c:f>'Itens.Andamento.Mod'!$C$4:$C$9</c:f>
              <c:numCache>
                <c:formatCode>0.00%</c:formatCode>
                <c:ptCount val="5"/>
                <c:pt idx="0">
                  <c:v>6.1919504643962852E-3</c:v>
                </c:pt>
                <c:pt idx="1">
                  <c:v>8.2559339525283791E-3</c:v>
                </c:pt>
                <c:pt idx="2">
                  <c:v>0.10577915376676987</c:v>
                </c:pt>
                <c:pt idx="3">
                  <c:v>0.24303405572755418</c:v>
                </c:pt>
                <c:pt idx="4">
                  <c:v>0.63673890608875128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67-4F49-8048-B99D6C67D42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841445144"/>
        <c:axId val="841437272"/>
        <c:axId val="0"/>
      </c:bar3DChart>
      <c:catAx>
        <c:axId val="8414451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437272"/>
        <c:crosses val="autoZero"/>
        <c:auto val="1"/>
        <c:lblAlgn val="ctr"/>
        <c:lblOffset val="100"/>
        <c:noMultiLvlLbl val="0"/>
      </c:catAx>
      <c:valAx>
        <c:axId val="84143727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41445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FF0000"/>
          </a:solidFill>
        </a:defRPr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- 05.07.22.xlsx]Itens.Andamento.Loc!Tabela dinâmica17</c:name>
    <c:fmtId val="170"/>
  </c:pivotSource>
  <c:chart>
    <c:autoTitleDeleted val="0"/>
    <c:pivotFmts>
      <c:pivotFmt>
        <c:idx val="0"/>
        <c:spPr>
          <a:solidFill>
            <a:schemeClr val="accent5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5">
                <a:shade val="76000"/>
              </a:schemeClr>
            </a:solidFill>
            <a:ln w="9525">
              <a:solidFill>
                <a:schemeClr val="accent5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5"/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accent5">
                <a:tint val="77000"/>
              </a:schemeClr>
            </a:solidFill>
            <a:ln w="9525">
              <a:solidFill>
                <a:schemeClr val="accent5">
                  <a:tint val="77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'Itens.Andamento.Loc'!$B$3</c:f>
              <c:strCache>
                <c:ptCount val="1"/>
                <c:pt idx="0">
                  <c:v>Soma de Quantidade de itens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0"/>
                  <c:y val="-2.049780380673499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62E-479C-B423-BECB3E05E0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'Itens.Andamento.Loc'!$A$4:$A$8</c:f>
              <c:strCache>
                <c:ptCount val="4"/>
                <c:pt idx="0">
                  <c:v>DEGEAC (EXECUÇÃO)</c:v>
                </c:pt>
                <c:pt idx="1">
                  <c:v>REQUISITANTE</c:v>
                </c:pt>
                <c:pt idx="2">
                  <c:v>SEANAM (PESQUISA DE PREÇOS)</c:v>
                </c:pt>
                <c:pt idx="3">
                  <c:v>DEPEC (PLANEJAMENTO)</c:v>
                </c:pt>
              </c:strCache>
            </c:strRef>
          </c:cat>
          <c:val>
            <c:numRef>
              <c:f>'Itens.Andamento.Loc'!$B$4:$B$8</c:f>
              <c:numCache>
                <c:formatCode>General</c:formatCode>
                <c:ptCount val="4"/>
                <c:pt idx="0">
                  <c:v>14</c:v>
                </c:pt>
                <c:pt idx="1">
                  <c:v>119</c:v>
                </c:pt>
                <c:pt idx="2">
                  <c:v>488</c:v>
                </c:pt>
                <c:pt idx="3">
                  <c:v>1317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E-479C-B423-BECB3E05E0D5}"/>
            </c:ext>
          </c:extLst>
        </c:ser>
        <c:ser>
          <c:idx val="1"/>
          <c:order val="1"/>
          <c:tx>
            <c:strRef>
              <c:f>'Itens.Andamento.Loc'!$C$3</c:f>
              <c:strCache>
                <c:ptCount val="1"/>
                <c:pt idx="0">
                  <c:v>Soma de Quantidade de itens2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3043478260869565E-2"/>
                  <c:y val="-0.1054172767203513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62E-479C-B423-BECB3E05E0D5}"/>
                </c:ext>
              </c:extLst>
            </c:dLbl>
            <c:dLbl>
              <c:idx val="1"/>
              <c:layout>
                <c:manualLayout>
                  <c:x val="1.4492753623187875E-3"/>
                  <c:y val="-0.11127379209370425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62E-479C-B423-BECB3E05E0D5}"/>
                </c:ext>
              </c:extLst>
            </c:dLbl>
            <c:dLbl>
              <c:idx val="2"/>
              <c:layout>
                <c:manualLayout>
                  <c:x val="1.3043478260869565E-2"/>
                  <c:y val="-0.1083455344070278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62E-479C-B423-BECB3E05E0D5}"/>
                </c:ext>
              </c:extLst>
            </c:dLbl>
            <c:dLbl>
              <c:idx val="3"/>
              <c:layout>
                <c:manualLayout>
                  <c:x val="1.1594202898550619E-2"/>
                  <c:y val="-0.1229868228404099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pt-BR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62E-479C-B423-BECB3E05E0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'Itens.Andamento.Loc'!$A$4:$A$8</c:f>
              <c:strCache>
                <c:ptCount val="4"/>
                <c:pt idx="0">
                  <c:v>DEGEAC (EXECUÇÃO)</c:v>
                </c:pt>
                <c:pt idx="1">
                  <c:v>REQUISITANTE</c:v>
                </c:pt>
                <c:pt idx="2">
                  <c:v>SEANAM (PESQUISA DE PREÇOS)</c:v>
                </c:pt>
                <c:pt idx="3">
                  <c:v>DEPEC (PLANEJAMENTO)</c:v>
                </c:pt>
              </c:strCache>
            </c:strRef>
          </c:cat>
          <c:val>
            <c:numRef>
              <c:f>'Itens.Andamento.Loc'!$C$4:$C$8</c:f>
              <c:numCache>
                <c:formatCode>0.00%</c:formatCode>
                <c:ptCount val="4"/>
                <c:pt idx="0">
                  <c:v>7.2239422084623322E-3</c:v>
                </c:pt>
                <c:pt idx="1">
                  <c:v>6.1403508771929821E-2</c:v>
                </c:pt>
                <c:pt idx="2">
                  <c:v>0.25180598555211559</c:v>
                </c:pt>
                <c:pt idx="3">
                  <c:v>0.67956656346749222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E-479C-B423-BECB3E05E0D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03125480"/>
        <c:axId val="603125808"/>
        <c:axId val="0"/>
      </c:bar3DChart>
      <c:catAx>
        <c:axId val="603125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03125808"/>
        <c:crosses val="autoZero"/>
        <c:auto val="1"/>
        <c:lblAlgn val="ctr"/>
        <c:lblOffset val="100"/>
        <c:noMultiLvlLbl val="0"/>
      </c:catAx>
      <c:valAx>
        <c:axId val="6031258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03125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- 05.07.22.xlsx]Itens.Finaliz.Mod!Tabela dinâmica17</c:name>
    <c:fmtId val="165"/>
  </c:pivotSource>
  <c:chart>
    <c:autoTitleDeleted val="0"/>
    <c:pivotFmts>
      <c:pivotFmt>
        <c:idx val="0"/>
        <c:spPr>
          <a:solidFill>
            <a:schemeClr val="accent5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5">
                <a:shade val="76000"/>
              </a:schemeClr>
            </a:solidFill>
            <a:ln w="9525">
              <a:solidFill>
                <a:schemeClr val="accent5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5"/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accent5">
                <a:tint val="77000"/>
              </a:schemeClr>
            </a:solidFill>
            <a:ln w="9525">
              <a:solidFill>
                <a:schemeClr val="accent5">
                  <a:tint val="77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5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'Itens.Finaliz.Mod'!$B$3</c:f>
              <c:strCache>
                <c:ptCount val="1"/>
                <c:pt idx="0">
                  <c:v>Soma de Quantidade de itens</c:v>
                </c:pt>
              </c:strCache>
            </c:strRef>
          </c:tx>
          <c:spPr>
            <a:solidFill>
              <a:schemeClr val="accent5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-3.0581039755351682E-3"/>
                  <c:y val="-9.43396226415105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B39-407B-97EE-ABA1BB7AC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'Itens.Finaliz.Mod'!$A$4:$A$8</c:f>
              <c:strCache>
                <c:ptCount val="4"/>
                <c:pt idx="0">
                  <c:v>IRP (PARTICIPANTES)</c:v>
                </c:pt>
                <c:pt idx="1">
                  <c:v>INEXIGIBILIDADE</c:v>
                </c:pt>
                <c:pt idx="2">
                  <c:v>PREGÃO SISPP </c:v>
                </c:pt>
                <c:pt idx="3">
                  <c:v>DISPENSA DE LICITAÇÃO</c:v>
                </c:pt>
              </c:strCache>
            </c:strRef>
          </c:cat>
          <c:val>
            <c:numRef>
              <c:f>'Itens.Finaliz.Mod'!$B$4:$B$8</c:f>
              <c:numCache>
                <c:formatCode>General</c:formatCode>
                <c:ptCount val="4"/>
                <c:pt idx="0">
                  <c:v>6</c:v>
                </c:pt>
                <c:pt idx="1">
                  <c:v>115</c:v>
                </c:pt>
                <c:pt idx="2">
                  <c:v>119</c:v>
                </c:pt>
                <c:pt idx="3">
                  <c:v>164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B39-407B-97EE-ABA1BB7ACB2D}"/>
            </c:ext>
          </c:extLst>
        </c:ser>
        <c:ser>
          <c:idx val="1"/>
          <c:order val="1"/>
          <c:tx>
            <c:strRef>
              <c:f>'Itens.Finaliz.Mod'!$C$3</c:f>
              <c:strCache>
                <c:ptCount val="1"/>
                <c:pt idx="0">
                  <c:v>Soma de Quantidade de itens2</c:v>
                </c:pt>
              </c:strCache>
            </c:strRef>
          </c:tx>
          <c:spPr>
            <a:solidFill>
              <a:schemeClr val="accent5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4.4342507645259939E-2"/>
                  <c:y val="-0.1006289308176100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39-407B-97EE-ABA1BB7ACB2D}"/>
                </c:ext>
              </c:extLst>
            </c:dLbl>
            <c:dLbl>
              <c:idx val="1"/>
              <c:layout>
                <c:manualLayout>
                  <c:x val="1.5290519877675279E-3"/>
                  <c:y val="-8.17610062893081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B39-407B-97EE-ABA1BB7ACB2D}"/>
                </c:ext>
              </c:extLst>
            </c:dLbl>
            <c:dLbl>
              <c:idx val="2"/>
              <c:layout>
                <c:manualLayout>
                  <c:x val="9.1743119266053923E-3"/>
                  <c:y val="-8.49056603773584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B39-407B-97EE-ABA1BB7ACB2D}"/>
                </c:ext>
              </c:extLst>
            </c:dLbl>
            <c:dLbl>
              <c:idx val="3"/>
              <c:layout>
                <c:manualLayout>
                  <c:x val="7.6452599388379203E-3"/>
                  <c:y val="-0.113207547169811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B39-407B-97EE-ABA1BB7ACB2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'Itens.Finaliz.Mod'!$A$4:$A$8</c:f>
              <c:strCache>
                <c:ptCount val="4"/>
                <c:pt idx="0">
                  <c:v>IRP (PARTICIPANTES)</c:v>
                </c:pt>
                <c:pt idx="1">
                  <c:v>INEXIGIBILIDADE</c:v>
                </c:pt>
                <c:pt idx="2">
                  <c:v>PREGÃO SISPP </c:v>
                </c:pt>
                <c:pt idx="3">
                  <c:v>DISPENSA DE LICITAÇÃO</c:v>
                </c:pt>
              </c:strCache>
            </c:strRef>
          </c:cat>
          <c:val>
            <c:numRef>
              <c:f>'Itens.Finaliz.Mod'!$C$4:$C$8</c:f>
              <c:numCache>
                <c:formatCode>0.00%</c:formatCode>
                <c:ptCount val="4"/>
                <c:pt idx="0">
                  <c:v>1.4851485148514851E-2</c:v>
                </c:pt>
                <c:pt idx="1">
                  <c:v>0.28465346534653463</c:v>
                </c:pt>
                <c:pt idx="2">
                  <c:v>0.29455445544554454</c:v>
                </c:pt>
                <c:pt idx="3">
                  <c:v>0.40594059405940597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39-407B-97EE-ABA1BB7ACB2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55502280"/>
        <c:axId val="655504576"/>
        <c:axId val="0"/>
      </c:bar3DChart>
      <c:catAx>
        <c:axId val="6555022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55504576"/>
        <c:crosses val="autoZero"/>
        <c:auto val="1"/>
        <c:lblAlgn val="ctr"/>
        <c:lblOffset val="100"/>
        <c:noMultiLvlLbl val="0"/>
      </c:catAx>
      <c:valAx>
        <c:axId val="6555045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55502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 % '!$A$1:$D$1</c:f>
              <c:strCache>
                <c:ptCount val="4"/>
                <c:pt idx="0">
                  <c:v>Total de pedidos</c:v>
                </c:pt>
                <c:pt idx="1">
                  <c:v>Total de pedidos em andamento</c:v>
                </c:pt>
                <c:pt idx="2">
                  <c:v>Total de pedidos finalizados</c:v>
                </c:pt>
                <c:pt idx="3">
                  <c:v>Total de pedidos devolvidos</c:v>
                </c:pt>
              </c:strCache>
            </c:strRef>
          </c:cat>
          <c:val>
            <c:numRef>
              <c:f>'Pedidos % '!$A$2:$D$2</c:f>
              <c:numCache>
                <c:formatCode>General</c:formatCode>
                <c:ptCount val="4"/>
                <c:pt idx="0">
                  <c:v>113</c:v>
                </c:pt>
                <c:pt idx="1">
                  <c:v>50</c:v>
                </c:pt>
                <c:pt idx="2">
                  <c:v>61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1FE-47C8-99D1-D123B2BBC562}"/>
            </c:ext>
          </c:extLst>
        </c:ser>
        <c:ser>
          <c:idx val="1"/>
          <c:order val="1"/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 % '!$A$1:$D$1</c:f>
              <c:strCache>
                <c:ptCount val="4"/>
                <c:pt idx="0">
                  <c:v>Total de pedidos</c:v>
                </c:pt>
                <c:pt idx="1">
                  <c:v>Total de pedidos em andamento</c:v>
                </c:pt>
                <c:pt idx="2">
                  <c:v>Total de pedidos finalizados</c:v>
                </c:pt>
                <c:pt idx="3">
                  <c:v>Total de pedidos devolvidos</c:v>
                </c:pt>
              </c:strCache>
            </c:strRef>
          </c:cat>
          <c:val>
            <c:numRef>
              <c:f>'Pedidos % '!$A$3:$D$3</c:f>
              <c:numCache>
                <c:formatCode>0.00%</c:formatCode>
                <c:ptCount val="4"/>
                <c:pt idx="0">
                  <c:v>1</c:v>
                </c:pt>
                <c:pt idx="1">
                  <c:v>0.44247787610619471</c:v>
                </c:pt>
                <c:pt idx="2">
                  <c:v>0.53982300884955747</c:v>
                </c:pt>
                <c:pt idx="3">
                  <c:v>1.7699115044247787E-2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1FE-47C8-99D1-D123B2BBC56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57266272"/>
        <c:axId val="657267912"/>
        <c:axId val="0"/>
      </c:bar3DChart>
      <c:catAx>
        <c:axId val="657266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57267912"/>
        <c:crosses val="autoZero"/>
        <c:auto val="1"/>
        <c:lblAlgn val="ctr"/>
        <c:lblOffset val="100"/>
        <c:noMultiLvlLbl val="0"/>
      </c:catAx>
      <c:valAx>
        <c:axId val="657267912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657266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pt-B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- 05.07.22.xlsx]Pedidos.Processos.Andamento.Mod!Tabela dinâmica17</c:name>
    <c:fmtId val="171"/>
  </c:pivotSource>
  <c:chart>
    <c:autoTitleDeleted val="1"/>
    <c:pivotFmts>
      <c:pivotFmt>
        <c:idx val="0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7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8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9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1"/>
      </c:pivotFmt>
      <c:pivotFmt>
        <c:idx val="12"/>
        <c:dLbl>
          <c:idx val="0"/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3"/>
      </c:pivotFmt>
      <c:pivotFmt>
        <c:idx val="14"/>
        <c:dLbl>
          <c:idx val="0"/>
          <c:dLblPos val="in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5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6"/>
        <c:dLbl>
          <c:idx val="0"/>
          <c:dLblPos val="outEnd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7"/>
        <c:spPr>
          <a:solidFill>
            <a:schemeClr val="accent6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6">
                <a:tint val="77000"/>
              </a:schemeClr>
            </a:solidFill>
            <a:ln w="9525">
              <a:solidFill>
                <a:schemeClr val="accent6">
                  <a:tint val="77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8"/>
        <c:spPr>
          <a:solidFill>
            <a:schemeClr val="accent6"/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accent6">
                <a:shade val="76000"/>
              </a:schemeClr>
            </a:solidFill>
            <a:ln w="9525">
              <a:solidFill>
                <a:schemeClr val="accent6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9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0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1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2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'Pedidos.Processos.Andamento.Mod'!$B$3</c:f>
              <c:strCache>
                <c:ptCount val="1"/>
                <c:pt idx="0">
                  <c:v>Contagem de Pedido nº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'Pedidos.Processos.Andamento.Mod'!$A$4:$A$8</c:f>
              <c:strCache>
                <c:ptCount val="4"/>
                <c:pt idx="0">
                  <c:v>INEXIGIBILIDADE</c:v>
                </c:pt>
                <c:pt idx="1">
                  <c:v>DISPENSA DE LICITAÇÃO</c:v>
                </c:pt>
                <c:pt idx="2">
                  <c:v>PREGÃO SISPP</c:v>
                </c:pt>
                <c:pt idx="3">
                  <c:v>PREGÃO SRP</c:v>
                </c:pt>
              </c:strCache>
            </c:strRef>
          </c:cat>
          <c:val>
            <c:numRef>
              <c:f>'Pedidos.Processos.Andamento.Mod'!$B$4:$B$8</c:f>
              <c:numCache>
                <c:formatCode>General</c:formatCode>
                <c:ptCount val="4"/>
                <c:pt idx="0">
                  <c:v>4</c:v>
                </c:pt>
                <c:pt idx="1">
                  <c:v>9</c:v>
                </c:pt>
                <c:pt idx="2">
                  <c:v>15</c:v>
                </c:pt>
                <c:pt idx="3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A-4793-B8B4-36A647FA0689}"/>
            </c:ext>
          </c:extLst>
        </c:ser>
        <c:ser>
          <c:idx val="1"/>
          <c:order val="1"/>
          <c:tx>
            <c:strRef>
              <c:f>'Pedidos.Processos.Andamento.Mod'!$C$3</c:f>
              <c:strCache>
                <c:ptCount val="1"/>
                <c:pt idx="0">
                  <c:v>Contagem de Pedido nº2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'Pedidos.Processos.Andamento.Mod'!$A$4:$A$8</c:f>
              <c:strCache>
                <c:ptCount val="4"/>
                <c:pt idx="0">
                  <c:v>INEXIGIBILIDADE</c:v>
                </c:pt>
                <c:pt idx="1">
                  <c:v>DISPENSA DE LICITAÇÃO</c:v>
                </c:pt>
                <c:pt idx="2">
                  <c:v>PREGÃO SISPP</c:v>
                </c:pt>
                <c:pt idx="3">
                  <c:v>PREGÃO SRP</c:v>
                </c:pt>
              </c:strCache>
            </c:strRef>
          </c:cat>
          <c:val>
            <c:numRef>
              <c:f>'Pedidos.Processos.Andamento.Mod'!$C$4:$C$8</c:f>
              <c:numCache>
                <c:formatCode>0.00%</c:formatCode>
                <c:ptCount val="4"/>
                <c:pt idx="0">
                  <c:v>0.08</c:v>
                </c:pt>
                <c:pt idx="1">
                  <c:v>0.18</c:v>
                </c:pt>
                <c:pt idx="2">
                  <c:v>0.3</c:v>
                </c:pt>
                <c:pt idx="3">
                  <c:v>0.44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5A-4793-B8B4-36A647FA068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1051026847"/>
        <c:axId val="1051025599"/>
        <c:axId val="0"/>
      </c:bar3DChart>
      <c:catAx>
        <c:axId val="10510268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051025599"/>
        <c:crosses val="autoZero"/>
        <c:auto val="1"/>
        <c:lblAlgn val="ctr"/>
        <c:lblOffset val="100"/>
        <c:noMultiLvlLbl val="0"/>
      </c:catAx>
      <c:valAx>
        <c:axId val="1051025599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05102684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- 05.07.22.xlsx]Pedidos.Processos.Andamento.Loc!Tabela dinâmica23</c:name>
    <c:fmtId val="104"/>
  </c:pivotSource>
  <c:chart>
    <c:autoTitleDeleted val="0"/>
    <c:pivotFmts>
      <c:pivotFmt>
        <c:idx val="0"/>
        <c:spPr>
          <a:solidFill>
            <a:schemeClr val="accent6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6">
                <a:tint val="77000"/>
              </a:schemeClr>
            </a:solidFill>
            <a:ln w="9525">
              <a:solidFill>
                <a:schemeClr val="accent6">
                  <a:tint val="77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6"/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accent6">
                <a:shade val="76000"/>
              </a:schemeClr>
            </a:solidFill>
            <a:ln w="9525">
              <a:solidFill>
                <a:schemeClr val="accent6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'Pedidos.Processos.Andamento.Loc'!$B$3</c:f>
              <c:strCache>
                <c:ptCount val="1"/>
                <c:pt idx="0">
                  <c:v>Contagem de Pedido nº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'Pedidos.Processos.Andamento.Loc'!$A$4:$A$7</c:f>
              <c:strCache>
                <c:ptCount val="3"/>
                <c:pt idx="0">
                  <c:v>REQUISITANTE</c:v>
                </c:pt>
                <c:pt idx="1">
                  <c:v>DEGEAC (EXECUÇÃO)</c:v>
                </c:pt>
                <c:pt idx="2">
                  <c:v>SEANAM (PESQUISA DE PREÇOS)</c:v>
                </c:pt>
              </c:strCache>
            </c:strRef>
          </c:cat>
          <c:val>
            <c:numRef>
              <c:f>'Pedidos.Processos.Andamento.Loc'!$B$4:$B$7</c:f>
              <c:numCache>
                <c:formatCode>General</c:formatCode>
                <c:ptCount val="3"/>
                <c:pt idx="0">
                  <c:v>6</c:v>
                </c:pt>
                <c:pt idx="1">
                  <c:v>10</c:v>
                </c:pt>
                <c:pt idx="2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9C-43BD-8F52-20102AE7380E}"/>
            </c:ext>
          </c:extLst>
        </c:ser>
        <c:ser>
          <c:idx val="1"/>
          <c:order val="1"/>
          <c:tx>
            <c:strRef>
              <c:f>'Pedidos.Processos.Andamento.Loc'!$C$3</c:f>
              <c:strCache>
                <c:ptCount val="1"/>
                <c:pt idx="0">
                  <c:v>Contagem de Pedido nº2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'Pedidos.Processos.Andamento.Loc'!$A$4:$A$7</c:f>
              <c:strCache>
                <c:ptCount val="3"/>
                <c:pt idx="0">
                  <c:v>REQUISITANTE</c:v>
                </c:pt>
                <c:pt idx="1">
                  <c:v>DEGEAC (EXECUÇÃO)</c:v>
                </c:pt>
                <c:pt idx="2">
                  <c:v>SEANAM (PESQUISA DE PREÇOS)</c:v>
                </c:pt>
              </c:strCache>
            </c:strRef>
          </c:cat>
          <c:val>
            <c:numRef>
              <c:f>'Pedidos.Processos.Andamento.Loc'!$C$4:$C$7</c:f>
              <c:numCache>
                <c:formatCode>0.00%</c:formatCode>
                <c:ptCount val="3"/>
                <c:pt idx="0">
                  <c:v>0.12</c:v>
                </c:pt>
                <c:pt idx="1">
                  <c:v>0.2</c:v>
                </c:pt>
                <c:pt idx="2">
                  <c:v>0.68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9C-43BD-8F52-20102AE7380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63660272"/>
        <c:axId val="663661912"/>
        <c:axId val="0"/>
      </c:bar3DChart>
      <c:catAx>
        <c:axId val="663660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63661912"/>
        <c:crosses val="autoZero"/>
        <c:auto val="1"/>
        <c:lblAlgn val="ctr"/>
        <c:lblOffset val="100"/>
        <c:noMultiLvlLbl val="0"/>
      </c:catAx>
      <c:valAx>
        <c:axId val="663661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663660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lrMapOvr bg1="lt1" tx1="dk1" bg2="lt2" tx2="dk2" accent1="accent1" accent2="accent2" accent3="accent3" accent4="accent4" accent5="accent5" accent6="accent6" hlink="hlink" folHlink="folHlink"/>
  <c:pivotSource>
    <c:name>[Controle Interno Processual - 05.07.22.xlsx]Pedidos.Processos.Finaliz.Mod!Tabela dinâmica17</c:name>
    <c:fmtId val="130"/>
  </c:pivotSource>
  <c:chart>
    <c:autoTitleDeleted val="0"/>
    <c:pivotFmts>
      <c:pivotFmt>
        <c:idx val="0"/>
        <c:spPr>
          <a:solidFill>
            <a:schemeClr val="accent6"/>
          </a:solidFill>
          <a:ln>
            <a:noFill/>
          </a:ln>
          <a:effectLst/>
          <a:sp3d/>
        </c:spPr>
        <c:marker>
          <c:symbol val="diamond"/>
          <c:size val="6"/>
          <c:spPr>
            <a:solidFill>
              <a:schemeClr val="accent6">
                <a:tint val="77000"/>
              </a:schemeClr>
            </a:solidFill>
            <a:ln w="9525">
              <a:solidFill>
                <a:schemeClr val="accent6">
                  <a:tint val="77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6"/>
          </a:solidFill>
          <a:ln>
            <a:noFill/>
          </a:ln>
          <a:effectLst/>
          <a:sp3d/>
        </c:spPr>
        <c:marker>
          <c:symbol val="square"/>
          <c:size val="6"/>
          <c:spPr>
            <a:solidFill>
              <a:schemeClr val="accent6">
                <a:shade val="76000"/>
              </a:schemeClr>
            </a:solidFill>
            <a:ln w="9525">
              <a:solidFill>
                <a:schemeClr val="accent6">
                  <a:shade val="76000"/>
                </a:schemeClr>
              </a:solidFill>
              <a:round/>
            </a:ln>
            <a:effectLst/>
          </c:spPr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"/>
        <c:spPr>
          <a:solidFill>
            <a:schemeClr val="accent6"/>
          </a:solidFill>
          <a:ln>
            <a:noFill/>
          </a:ln>
          <a:effectLst/>
          <a:sp3d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800" b="1" i="0" u="none" strike="noStrike" kern="1200" baseline="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pPr>
              <a:endParaRPr lang="pt-BR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</c:pivotFmts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'Pedidos.Processos.Finaliz.Mod'!$B$3</c:f>
              <c:strCache>
                <c:ptCount val="1"/>
                <c:pt idx="0">
                  <c:v>Contagem de Pedido nº</c:v>
                </c:pt>
              </c:strCache>
            </c:strRef>
          </c:tx>
          <c:spPr>
            <a:solidFill>
              <a:schemeClr val="accent6">
                <a:tint val="77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'Pedidos.Processos.Finaliz.Mod'!$A$4:$A$8</c:f>
              <c:strCache>
                <c:ptCount val="4"/>
                <c:pt idx="0">
                  <c:v>IRP (PARTICIPANTES)</c:v>
                </c:pt>
                <c:pt idx="1">
                  <c:v>PREGÃO SISPP </c:v>
                </c:pt>
                <c:pt idx="2">
                  <c:v>INEXIGIBILIDADE</c:v>
                </c:pt>
                <c:pt idx="3">
                  <c:v>DISPENSA DE LICITAÇÃO</c:v>
                </c:pt>
              </c:strCache>
            </c:strRef>
          </c:cat>
          <c:val>
            <c:numRef>
              <c:f>'Pedidos.Processos.Finaliz.Mod'!$B$4:$B$8</c:f>
              <c:numCache>
                <c:formatCode>General</c:formatCode>
                <c:ptCount val="4"/>
                <c:pt idx="0">
                  <c:v>1</c:v>
                </c:pt>
                <c:pt idx="1">
                  <c:v>18</c:v>
                </c:pt>
                <c:pt idx="2">
                  <c:v>18</c:v>
                </c:pt>
                <c:pt idx="3">
                  <c:v>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E3-42A4-A4AE-DA064CDF3513}"/>
            </c:ext>
          </c:extLst>
        </c:ser>
        <c:ser>
          <c:idx val="1"/>
          <c:order val="1"/>
          <c:tx>
            <c:strRef>
              <c:f>'Pedidos.Processos.Finaliz.Mod'!$C$3</c:f>
              <c:strCache>
                <c:ptCount val="1"/>
                <c:pt idx="0">
                  <c:v>Contagem de Pedido nº2</c:v>
                </c:pt>
              </c:strCache>
            </c:strRef>
          </c:tx>
          <c:spPr>
            <a:solidFill>
              <a:schemeClr val="accent6">
                <a:shade val="76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0648967551622419E-2"/>
                  <c:y val="-4.16666569022646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9E3-42A4-A4AE-DA064CDF351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'Pedidos.Processos.Finaliz.Mod'!$A$4:$A$8</c:f>
              <c:strCache>
                <c:ptCount val="4"/>
                <c:pt idx="0">
                  <c:v>IRP (PARTICIPANTES)</c:v>
                </c:pt>
                <c:pt idx="1">
                  <c:v>PREGÃO SISPP </c:v>
                </c:pt>
                <c:pt idx="2">
                  <c:v>INEXIGIBILIDADE</c:v>
                </c:pt>
                <c:pt idx="3">
                  <c:v>DISPENSA DE LICITAÇÃO</c:v>
                </c:pt>
              </c:strCache>
            </c:strRef>
          </c:cat>
          <c:val>
            <c:numRef>
              <c:f>'Pedidos.Processos.Finaliz.Mod'!$C$4:$C$8</c:f>
              <c:numCache>
                <c:formatCode>0.00%</c:formatCode>
                <c:ptCount val="4"/>
                <c:pt idx="0">
                  <c:v>1.6393442622950821E-2</c:v>
                </c:pt>
                <c:pt idx="1">
                  <c:v>0.29508196721311475</c:v>
                </c:pt>
                <c:pt idx="2">
                  <c:v>0.29508196721311475</c:v>
                </c:pt>
                <c:pt idx="3">
                  <c:v>0.39344262295081966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E3-42A4-A4AE-DA064CDF351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841463840"/>
        <c:axId val="841464496"/>
        <c:axId val="0"/>
      </c:bar3DChart>
      <c:catAx>
        <c:axId val="8414638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841464496"/>
        <c:crosses val="autoZero"/>
        <c:auto val="1"/>
        <c:lblAlgn val="ctr"/>
        <c:lblOffset val="100"/>
        <c:noMultiLvlLbl val="0"/>
      </c:catAx>
      <c:valAx>
        <c:axId val="8414644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41463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pt-BR"/>
    </a:p>
  </c:txPr>
  <c:externalData r:id="rId4">
    <c:autoUpdate val="0"/>
  </c:externalData>
  <c:extLst>
    <c:ext xmlns:c14="http://schemas.microsoft.com/office/drawing/2007/8/2/chart" uri="{781A3756-C4B2-4CAC-9D66-4F8BD8637D16}">
      <c14:pivotOptions>
        <c14:dropZoneFilter val="1"/>
        <c14:dropZoneCategories val="1"/>
        <c14:dropZoneData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spPr>
            <a:solidFill>
              <a:schemeClr val="dk1">
                <a:tint val="885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'Processos %'!$A$1:$D$1</c:f>
              <c:strCache>
                <c:ptCount val="4"/>
                <c:pt idx="0">
                  <c:v>Total de processos</c:v>
                </c:pt>
                <c:pt idx="1">
                  <c:v>Total de processos em andamento</c:v>
                </c:pt>
                <c:pt idx="2">
                  <c:v>Total de processos finalizados</c:v>
                </c:pt>
                <c:pt idx="3">
                  <c:v>Total de itens processos</c:v>
                </c:pt>
              </c:strCache>
            </c:strRef>
          </c:cat>
          <c:val>
            <c:numRef>
              <c:f>'Processos %'!$A$2:$D$2</c:f>
              <c:numCache>
                <c:formatCode>General</c:formatCode>
                <c:ptCount val="4"/>
                <c:pt idx="0">
                  <c:v>90</c:v>
                </c:pt>
                <c:pt idx="1">
                  <c:v>45</c:v>
                </c:pt>
                <c:pt idx="2">
                  <c:v>43</c:v>
                </c:pt>
                <c:pt idx="3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92-44DB-9C2E-15A4E021EF85}"/>
            </c:ext>
          </c:extLst>
        </c:ser>
        <c:ser>
          <c:idx val="1"/>
          <c:order val="1"/>
          <c:spPr>
            <a:solidFill>
              <a:schemeClr val="dk1">
                <a:tint val="55000"/>
              </a:schemeClr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'Processos %'!$A$1:$D$1</c:f>
              <c:strCache>
                <c:ptCount val="4"/>
                <c:pt idx="0">
                  <c:v>Total de processos</c:v>
                </c:pt>
                <c:pt idx="1">
                  <c:v>Total de processos em andamento</c:v>
                </c:pt>
                <c:pt idx="2">
                  <c:v>Total de processos finalizados</c:v>
                </c:pt>
                <c:pt idx="3">
                  <c:v>Total de itens processos</c:v>
                </c:pt>
              </c:strCache>
            </c:strRef>
          </c:cat>
          <c:val>
            <c:numRef>
              <c:f>'Processos %'!$A$3:$D$3</c:f>
              <c:numCache>
                <c:formatCode>0.00%</c:formatCode>
                <c:ptCount val="4"/>
                <c:pt idx="0" formatCode="0%">
                  <c:v>1</c:v>
                </c:pt>
                <c:pt idx="1">
                  <c:v>0.5</c:v>
                </c:pt>
                <c:pt idx="2">
                  <c:v>0.4777777777777778</c:v>
                </c:pt>
                <c:pt idx="3">
                  <c:v>2.2222222222222223E-2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892-44DB-9C2E-15A4E021EF8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9"/>
        <c:shape val="box"/>
        <c:axId val="655501624"/>
        <c:axId val="655497688"/>
        <c:axId val="0"/>
      </c:bar3DChart>
      <c:catAx>
        <c:axId val="6555016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655497688"/>
        <c:crosses val="autoZero"/>
        <c:auto val="1"/>
        <c:lblAlgn val="ctr"/>
        <c:lblOffset val="100"/>
        <c:noMultiLvlLbl val="0"/>
      </c:catAx>
      <c:valAx>
        <c:axId val="65549768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655501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/>
      </a:pPr>
      <a:endParaRPr lang="pt-B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0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4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5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colors6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7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8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colors9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1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1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1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3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8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>
            <a:extLst>
              <a:ext uri="{FF2B5EF4-FFF2-40B4-BE49-F238E27FC236}">
                <a16:creationId xmlns:a16="http://schemas.microsoft.com/office/drawing/2014/main" id="{275261E6-01BB-417A-BE89-B3A73F401957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0" name="Rectangle 2">
            <a:extLst>
              <a:ext uri="{FF2B5EF4-FFF2-40B4-BE49-F238E27FC236}">
                <a16:creationId xmlns:a16="http://schemas.microsoft.com/office/drawing/2014/main" id="{CF712C24-7909-4238-B0D8-A7750873DECC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>
            <a:extLst>
              <a:ext uri="{FF2B5EF4-FFF2-40B4-BE49-F238E27FC236}">
                <a16:creationId xmlns:a16="http://schemas.microsoft.com/office/drawing/2014/main" id="{A2D81091-90A6-4F8D-AE32-EB63364DF78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>
            <a:extLst>
              <a:ext uri="{FF2B5EF4-FFF2-40B4-BE49-F238E27FC236}">
                <a16:creationId xmlns:a16="http://schemas.microsoft.com/office/drawing/2014/main" id="{E33F9175-471E-4540-A395-F9B3A8DB4EF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3BC30CD-9371-4E2C-B5DC-287BC8B930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C6E8A123-6F73-49C4-9C83-5273E55A4F0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5998083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318186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4523209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>
            <a:extLst>
              <a:ext uri="{FF2B5EF4-FFF2-40B4-BE49-F238E27FC236}">
                <a16:creationId xmlns:a16="http://schemas.microsoft.com/office/drawing/2014/main" id="{578BD15F-231D-417A-ABDB-C985E2BDE853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>
            <a:extLst>
              <a:ext uri="{FF2B5EF4-FFF2-40B4-BE49-F238E27FC236}">
                <a16:creationId xmlns:a16="http://schemas.microsoft.com/office/drawing/2014/main" id="{D22E913B-E37D-4F10-BA4A-D78E60AB27C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3BC30CD-9371-4E2C-B5DC-287BC8B930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C6E8A123-6F73-49C4-9C83-5273E55A4F0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504233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3BC30CD-9371-4E2C-B5DC-287BC8B930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C6E8A123-6F73-49C4-9C83-5273E55A4F0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305560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3BC30CD-9371-4E2C-B5DC-287BC8B930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C6E8A123-6F73-49C4-9C83-5273E55A4F0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1748093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063423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14511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8870231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>
            <a:extLst>
              <a:ext uri="{FF2B5EF4-FFF2-40B4-BE49-F238E27FC236}">
                <a16:creationId xmlns:a16="http://schemas.microsoft.com/office/drawing/2014/main" id="{489E9ECE-9255-4F0C-9F2E-34897740A44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E96529F8-E15E-43D0-9DDE-F7622728DC3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4037180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>
            <a:extLst>
              <a:ext uri="{FF2B5EF4-FFF2-40B4-BE49-F238E27FC236}">
                <a16:creationId xmlns:a16="http://schemas.microsoft.com/office/drawing/2014/main" id="{13BC30CD-9371-4E2C-B5DC-287BC8B930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>
            <a:extLst>
              <a:ext uri="{FF2B5EF4-FFF2-40B4-BE49-F238E27FC236}">
                <a16:creationId xmlns:a16="http://schemas.microsoft.com/office/drawing/2014/main" id="{C6E8A123-6F73-49C4-9C83-5273E55A4F0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79832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91756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>
            <a:extLst>
              <a:ext uri="{FF2B5EF4-FFF2-40B4-BE49-F238E27FC236}">
                <a16:creationId xmlns:a16="http://schemas.microsoft.com/office/drawing/2014/main" id="{DF096F92-69E2-4091-AE11-BC04CA0C918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BAE69E7E-D152-43D2-8615-80ABE1A02C42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796249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>
            <a:extLst>
              <a:ext uri="{FF2B5EF4-FFF2-40B4-BE49-F238E27FC236}">
                <a16:creationId xmlns:a16="http://schemas.microsoft.com/office/drawing/2014/main" id="{489E9ECE-9255-4F0C-9F2E-34897740A44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>
            <a:extLst>
              <a:ext uri="{FF2B5EF4-FFF2-40B4-BE49-F238E27FC236}">
                <a16:creationId xmlns:a16="http://schemas.microsoft.com/office/drawing/2014/main" id="{E96529F8-E15E-43D0-9DDE-F7622728DC3E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 alt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C3928D-C8A7-4767-90BA-FF6A3F6EDF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EFE4BED-9095-4E56-AB1E-494565C150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7C460B9-4FA7-491B-A667-CBE8360E60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240791A-BACF-4085-B3B4-16607611518F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939998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562811-64E0-492C-B209-9DD290C7A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DFEABB9-5316-439C-A3E7-D0E331C0B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60D0CBD-47C4-49A6-A3F0-99B8210A8215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9D20505-25D1-4A05-A026-95D563804728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51444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1423575-38DE-4BAC-B036-1D4C0AE86F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1513" cy="548481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0BD6709-48E3-42C2-9116-EBA4E9A61C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4813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18D6054-6F5E-4BB3-AE2C-56663BD6960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4C0149B-3891-45B0-A97E-B92C3EEC647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86984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D59DCB-E4E6-4F19-BCD9-04E0CA44B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4A9E0EA-CD1F-4513-BBEB-17BC7DCA3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889F613-F9AC-4828-9BC2-3F8F001C0389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D02C211-6590-4187-BFC3-CD73C7D2C37E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547915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206F1A-5A47-4C74-AE87-2314B70DE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0BA5326-428B-45E1-B751-66180C54D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C0FB50A-1424-4520-96C7-246B3007559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88C6491-9B67-4C53-8CB5-2488BF70102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1934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1C701D-F09B-42ED-9CD9-F3A5627037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A6C05F4-3938-41F1-BBEC-66B49992B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03D5DE7-FD71-4739-AEE6-1910C91E76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2DF3C30-BA99-46D6-9F42-67086B35CD1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DF5E226-BC20-4087-A008-4A8B58C39893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606460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B5E26CF-D0F3-4763-82B4-133E0D413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44F4C1A-4B8E-4462-8162-70DCA48DD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447E6DB8-0381-4949-8FAF-3F8DAB6EDB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EC29DD1-9787-40F7-B72D-ED6634189B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E2139FA-4259-4EC2-A727-38010C8F4F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A6F087E-C031-4010-9B23-0AEBAF8B6DF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3ACD492-1FC5-41A9-BB9C-2005018E6192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66570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666A4E0-7011-4308-B8DC-73C5DC4C8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Número de Slide 2">
            <a:extLst>
              <a:ext uri="{FF2B5EF4-FFF2-40B4-BE49-F238E27FC236}">
                <a16:creationId xmlns:a16="http://schemas.microsoft.com/office/drawing/2014/main" id="{551B813D-5746-4A43-B18B-82145E224C40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5685CA1-0464-4BAE-ADA3-9491210D09D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76789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>
            <a:extLst>
              <a:ext uri="{FF2B5EF4-FFF2-40B4-BE49-F238E27FC236}">
                <a16:creationId xmlns:a16="http://schemas.microsoft.com/office/drawing/2014/main" id="{B255AA10-C72D-4312-A230-96A7A86D7FBE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FD09418-DFBB-49A2-B580-7E5BCE8B9831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8976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03A12B-3825-4A5D-8A1B-A2FB2730C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8CEBF6-BB2A-4CB6-A2E9-A3E4B36B3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E21C44B-E787-4DF0-AC93-C4E8C028B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4515EF9D-71EC-4DCA-932E-4D773F22B12A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AF9F67F-0819-430F-A991-88BC02F6E540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66642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25733C-BBED-45F1-8006-AE9913C91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8EC3AED-801D-435C-A716-9D26F97F33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C7F1943-89AD-4C90-AD79-8DBF1FCCB6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198F467-5B0D-437C-A0A7-A97A8B55A268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5343BB0-56E6-4C09-8DD0-D789CC56ACDB}" type="slidenum">
              <a:rPr lang="pt-BR" altLang="pt-BR"/>
              <a:pPr/>
              <a:t>‹nº›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925479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>
            <a:extLst>
              <a:ext uri="{FF2B5EF4-FFF2-40B4-BE49-F238E27FC236}">
                <a16:creationId xmlns:a16="http://schemas.microsoft.com/office/drawing/2014/main" id="{EAFF0506-8919-497F-8B1E-79EC915732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0813" cy="1141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do título</a:t>
            </a:r>
          </a:p>
        </p:txBody>
      </p:sp>
      <p:sp>
        <p:nvSpPr>
          <p:cNvPr id="1026" name="Rectangle 2">
            <a:extLst>
              <a:ext uri="{FF2B5EF4-FFF2-40B4-BE49-F238E27FC236}">
                <a16:creationId xmlns:a16="http://schemas.microsoft.com/office/drawing/2014/main" id="{E00C6998-C2AF-47F9-81BE-233387221D4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0813" cy="411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pt-BR"/>
              <a:t>Clique para editar o formato do texto da estrutura de tópicos</a:t>
            </a:r>
          </a:p>
          <a:p>
            <a:pPr lvl="1"/>
            <a:r>
              <a:rPr lang="en-GB" altLang="pt-BR"/>
              <a:t>2.º nível da estrutura de tópicos</a:t>
            </a:r>
          </a:p>
          <a:p>
            <a:pPr lvl="2"/>
            <a:r>
              <a:rPr lang="en-GB" altLang="pt-BR"/>
              <a:t>3.º nível da estrutura de tópicos</a:t>
            </a:r>
          </a:p>
          <a:p>
            <a:pPr lvl="3"/>
            <a:r>
              <a:rPr lang="en-GB" altLang="pt-BR"/>
              <a:t>4.º nível da estrutura de tópicos</a:t>
            </a:r>
          </a:p>
          <a:p>
            <a:pPr lvl="4"/>
            <a:r>
              <a:rPr lang="en-GB" altLang="pt-BR"/>
              <a:t>5.º nível da estrutura de tópicos</a:t>
            </a:r>
          </a:p>
          <a:p>
            <a:pPr lvl="4"/>
            <a:r>
              <a:rPr lang="en-GB" altLang="pt-BR"/>
              <a:t>6.º nível da estrutura de tópicos</a:t>
            </a:r>
          </a:p>
          <a:p>
            <a:pPr lvl="4"/>
            <a:r>
              <a:rPr lang="en-GB" altLang="pt-BR"/>
              <a:t>7.º nível da estrutura de tópicos</a:t>
            </a:r>
          </a:p>
        </p:txBody>
      </p:sp>
      <p:sp>
        <p:nvSpPr>
          <p:cNvPr id="1027" name="Text Box 3">
            <a:extLst>
              <a:ext uri="{FF2B5EF4-FFF2-40B4-BE49-F238E27FC236}">
                <a16:creationId xmlns:a16="http://schemas.microsoft.com/office/drawing/2014/main" id="{94EFA54A-EE8A-45D5-88C4-21D65E6928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8" name="Text Box 4">
            <a:extLst>
              <a:ext uri="{FF2B5EF4-FFF2-40B4-BE49-F238E27FC236}">
                <a16:creationId xmlns:a16="http://schemas.microsoft.com/office/drawing/2014/main" id="{FFD9D2E6-CD67-4C0F-93F7-2F77ECA1B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8C3BF148-FB9D-48BF-99CE-7CBCE27D51A0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903413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fld id="{316CA62F-3BD5-4A9C-B02C-5F9C6864542A}" type="slidenum">
              <a:rPr lang="pt-BR" altLang="pt-BR"/>
              <a:pPr/>
              <a:t>‹nº›</a:t>
            </a:fld>
            <a:endParaRPr lang="pt-BR" alt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Times New Roman" panose="02020603050405020304" pitchFamily="18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>
            <a:extLst>
              <a:ext uri="{FF2B5EF4-FFF2-40B4-BE49-F238E27FC236}">
                <a16:creationId xmlns:a16="http://schemas.microsoft.com/office/drawing/2014/main" id="{5551A1A7-3B9C-47AE-9991-7D07B4E85A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3008313"/>
            <a:ext cx="541020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pt-BR" altLang="pt-BR" sz="3600" u="none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Controle Interno Processual</a:t>
            </a:r>
          </a:p>
        </p:txBody>
      </p:sp>
      <p:sp>
        <p:nvSpPr>
          <p:cNvPr id="3074" name="Text Box 2">
            <a:extLst>
              <a:ext uri="{FF2B5EF4-FFF2-40B4-BE49-F238E27FC236}">
                <a16:creationId xmlns:a16="http://schemas.microsoft.com/office/drawing/2014/main" id="{91E35699-2572-4B43-A638-39C84EFB5F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2813" y="4038600"/>
            <a:ext cx="569118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spcBef>
                <a:spcPts val="700"/>
              </a:spcBef>
              <a:buClrTx/>
              <a:buFontTx/>
              <a:buNone/>
            </a:pPr>
            <a:r>
              <a:rPr lang="pt-BR" altLang="pt-BR" sz="2800" b="1" u="none" dirty="0">
                <a:solidFill>
                  <a:srgbClr val="BFBFBF"/>
                </a:solidFill>
                <a:latin typeface="Arial" panose="020B0604020202020204" pitchFamily="34" charset="0"/>
              </a:rPr>
              <a:t>05 de julho de 2022	</a:t>
            </a: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DB0B4085-4194-4A02-81D3-D031B8BEA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688" y="463550"/>
            <a:ext cx="874712" cy="12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91878438-53E3-49E4-ABC9-D625E1B6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998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sz="2000" u="none" dirty="0"/>
              <a:t>Quantidade total de </a:t>
            </a:r>
            <a:r>
              <a:rPr lang="pt-BR" sz="2000" b="1" u="none" dirty="0"/>
              <a:t>pedidos</a:t>
            </a:r>
            <a:r>
              <a:rPr lang="pt-BR" sz="2000" u="none" dirty="0"/>
              <a:t> finalizados por modalidade</a:t>
            </a:r>
            <a:endParaRPr lang="pt-BR" altLang="pt-BR" sz="2000" dirty="0">
              <a:solidFill>
                <a:srgbClr val="0070C0"/>
              </a:solidFill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7AD528AA-B3AA-49E4-AD64-7EC54B08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4EDB07FD-79B6-EF07-0F7F-3A5F7FBBAA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564944"/>
              </p:ext>
            </p:extLst>
          </p:nvPr>
        </p:nvGraphicFramePr>
        <p:xfrm>
          <a:off x="228600" y="1828800"/>
          <a:ext cx="8610600" cy="426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611488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753500"/>
            <a:ext cx="7391400" cy="10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Dados gerais dos </a:t>
            </a:r>
            <a:r>
              <a:rPr lang="pt-BR" altLang="pt-BR" sz="2000" b="1" u="none" dirty="0"/>
              <a:t>processos</a:t>
            </a:r>
            <a:r>
              <a:rPr lang="pt-BR" altLang="pt-BR" sz="2000" u="none" dirty="0"/>
              <a:t> em porcentagem	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FBB9A558-AA16-6A39-B5FF-98C9FC4C08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7283697"/>
              </p:ext>
            </p:extLst>
          </p:nvPr>
        </p:nvGraphicFramePr>
        <p:xfrm>
          <a:off x="228600" y="1752600"/>
          <a:ext cx="8534400" cy="4426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67738279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1800" y="716400"/>
            <a:ext cx="7696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buClrTx/>
            </a:pPr>
            <a:r>
              <a:rPr lang="pt-BR" sz="2000" u="none" dirty="0"/>
              <a:t>Quantidade de </a:t>
            </a:r>
            <a:r>
              <a:rPr lang="pt-BR" sz="2000" b="1" u="none" dirty="0"/>
              <a:t>processos</a:t>
            </a:r>
            <a:r>
              <a:rPr lang="pt-BR" sz="2000" u="none" dirty="0"/>
              <a:t> </a:t>
            </a:r>
            <a:r>
              <a:rPr lang="pt-BR" altLang="pt-BR" sz="2000" u="none" dirty="0"/>
              <a:t>em andamento</a:t>
            </a:r>
            <a:r>
              <a:rPr lang="pt-BR" sz="2000" u="none" dirty="0"/>
              <a:t> por modalidade de compra</a:t>
            </a:r>
            <a:r>
              <a:rPr lang="pt-BR" sz="2000" dirty="0"/>
              <a:t> </a:t>
            </a:r>
            <a:endParaRPr lang="pt-BR" altLang="pt-BR" sz="2000" u="none" dirty="0">
              <a:cs typeface="Times New Roman"/>
            </a:endParaRP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78827DCF-C0D4-3E21-ECEC-60C323D0C1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967441"/>
              </p:ext>
            </p:extLst>
          </p:nvPr>
        </p:nvGraphicFramePr>
        <p:xfrm>
          <a:off x="126000" y="1783200"/>
          <a:ext cx="8789400" cy="435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0681113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>
            <a:extLst>
              <a:ext uri="{FF2B5EF4-FFF2-40B4-BE49-F238E27FC236}">
                <a16:creationId xmlns:a16="http://schemas.microsoft.com/office/drawing/2014/main" id="{75A59B62-5E96-4050-8DBF-8BF4685B42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7085" y="-685800"/>
            <a:ext cx="7696200" cy="108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741363" indent="-28416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 marL="712788" indent="-26670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just">
              <a:spcBef>
                <a:spcPts val="500"/>
              </a:spcBef>
            </a:pPr>
            <a:endParaRPr lang="pt-BR" altLang="pt-BR" sz="2000" u="none" dirty="0">
              <a:cs typeface="Times New Roman"/>
            </a:endParaRPr>
          </a:p>
          <a:p>
            <a:pPr algn="just">
              <a:spcBef>
                <a:spcPts val="500"/>
              </a:spcBef>
            </a:pPr>
            <a:endParaRPr lang="pt-BR" altLang="pt-BR" sz="2000" dirty="0"/>
          </a:p>
          <a:p>
            <a:pPr algn="just">
              <a:spcBef>
                <a:spcPts val="500"/>
              </a:spcBef>
              <a:buClrTx/>
              <a:buFontTx/>
              <a:buNone/>
            </a:pPr>
            <a:endParaRPr lang="pt-BR" altLang="pt-BR" sz="2000" dirty="0"/>
          </a:p>
          <a:p>
            <a:pPr marL="741045" lvl="1" indent="-282575" algn="just">
              <a:spcBef>
                <a:spcPts val="400"/>
              </a:spcBef>
              <a:buClrTx/>
              <a:buFontTx/>
              <a:buNone/>
            </a:pPr>
            <a:endParaRPr lang="pt-BR" altLang="pt-BR" sz="1600" dirty="0">
              <a:cs typeface="Times New Roman" panose="02020603050405020304" pitchFamily="18" charset="0"/>
            </a:endParaRPr>
          </a:p>
          <a:p>
            <a:pPr algn="r">
              <a:spcBef>
                <a:spcPts val="500"/>
              </a:spcBef>
            </a:pPr>
            <a:r>
              <a:rPr lang="pt-BR" sz="2000" u="none" dirty="0">
                <a:cs typeface="Times New Roman" panose="02020603050405020304" pitchFamily="18" charset="0"/>
              </a:rPr>
              <a:t>    </a:t>
            </a:r>
          </a:p>
          <a:p>
            <a:pPr algn="r">
              <a:spcBef>
                <a:spcPts val="500"/>
              </a:spcBef>
            </a:pPr>
            <a:r>
              <a:rPr lang="pt-BR" sz="1800" u="none" dirty="0"/>
              <a:t>Quantidade de </a:t>
            </a:r>
            <a:r>
              <a:rPr lang="pt-BR" sz="1800" b="1" u="none" dirty="0"/>
              <a:t>processos</a:t>
            </a:r>
            <a:r>
              <a:rPr lang="pt-BR" sz="1800" u="none" dirty="0"/>
              <a:t> </a:t>
            </a:r>
            <a:r>
              <a:rPr lang="pt-BR" altLang="pt-BR" sz="1800" u="none" dirty="0"/>
              <a:t>em andamento </a:t>
            </a:r>
            <a:r>
              <a:rPr lang="pt-BR" sz="1800" u="none" dirty="0"/>
              <a:t>por localização (quantos estão aonde)</a:t>
            </a:r>
            <a:r>
              <a:rPr lang="pt-BR" sz="1800" dirty="0"/>
              <a:t> </a:t>
            </a:r>
            <a:endParaRPr lang="pt-BR" altLang="pt-BR" sz="1800" dirty="0"/>
          </a:p>
          <a:p>
            <a:pPr algn="just">
              <a:spcBef>
                <a:spcPts val="500"/>
              </a:spcBef>
            </a:pPr>
            <a:endParaRPr lang="pt-BR" altLang="pt-BR" sz="1800" dirty="0"/>
          </a:p>
          <a:p>
            <a:pPr algn="just">
              <a:spcBef>
                <a:spcPts val="500"/>
              </a:spcBef>
              <a:buClrTx/>
              <a:buFontTx/>
              <a:buNone/>
            </a:pPr>
            <a:endParaRPr lang="pt-BR" altLang="pt-BR" sz="2000" dirty="0"/>
          </a:p>
        </p:txBody>
      </p:sp>
      <p:sp>
        <p:nvSpPr>
          <p:cNvPr id="9218" name="Text Box 2">
            <a:extLst>
              <a:ext uri="{FF2B5EF4-FFF2-40B4-BE49-F238E27FC236}">
                <a16:creationId xmlns:a16="http://schemas.microsoft.com/office/drawing/2014/main" id="{BD2EAF83-1BEA-484A-BCE4-D0A15B14A5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t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/>
                <a:ea typeface="Microsoft YaHei"/>
                <a:cs typeface="Arial"/>
              </a:rPr>
              <a:t>Gestor: </a:t>
            </a:r>
            <a:r>
              <a:rPr lang="pt-BR" altLang="pt-BR" sz="800" u="none" dirty="0" err="1">
                <a:latin typeface="Arial"/>
                <a:ea typeface="Microsoft YaHei"/>
                <a:cs typeface="Arial"/>
              </a:rPr>
              <a:t>Cogead</a:t>
            </a:r>
            <a:r>
              <a:rPr lang="pt-BR" altLang="pt-BR" sz="800" u="none" dirty="0">
                <a:latin typeface="Arial"/>
                <a:ea typeface="Microsoft YaHei"/>
                <a:cs typeface="Arial"/>
              </a:rPr>
              <a:t>/DECOM/SEAC</a:t>
            </a:r>
          </a:p>
          <a:p>
            <a:pPr>
              <a:spcBef>
                <a:spcPts val="200"/>
              </a:spcBef>
              <a:buClrTx/>
            </a:pPr>
            <a:r>
              <a:rPr lang="pt-BR" altLang="pt-BR" sz="800" u="none" dirty="0">
                <a:latin typeface="Arial"/>
                <a:ea typeface="Microsoft YaHei"/>
                <a:cs typeface="Arial"/>
              </a:rPr>
              <a:t>Versão 01 - 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3FEBB64B-A270-3DE0-0644-C2F5D21A64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7971370"/>
              </p:ext>
            </p:extLst>
          </p:nvPr>
        </p:nvGraphicFramePr>
        <p:xfrm>
          <a:off x="152400" y="1828800"/>
          <a:ext cx="8762999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91878438-53E3-49E4-ABC9-D625E1B6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5334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sz="2000" u="none" dirty="0"/>
              <a:t>Quantidade total de </a:t>
            </a:r>
            <a:r>
              <a:rPr lang="pt-BR" sz="2000" b="1" u="none" dirty="0"/>
              <a:t>processos</a:t>
            </a:r>
            <a:r>
              <a:rPr lang="pt-BR" sz="2000" u="none" dirty="0"/>
              <a:t> finalizados por modalidade	</a:t>
            </a:r>
            <a:r>
              <a:rPr lang="pt-BR" sz="2000" dirty="0"/>
              <a:t> </a:t>
            </a:r>
            <a:endParaRPr lang="pt-BR" altLang="pt-BR" sz="2000" dirty="0">
              <a:solidFill>
                <a:srgbClr val="0070C0"/>
              </a:solidFill>
            </a:endParaRPr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68F60A00-CE79-4BDB-BD83-9A8513CF7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2051050"/>
            <a:ext cx="8272462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just">
              <a:spcBef>
                <a:spcPts val="500"/>
              </a:spcBef>
              <a:buClrTx/>
            </a:pPr>
            <a:endParaRPr lang="pt-BR" altLang="pt-BR" sz="1800" u="none" dirty="0">
              <a:latin typeface="Times New Roman"/>
              <a:ea typeface="Microsoft YaHei"/>
              <a:cs typeface="Times New Roman"/>
            </a:endParaRPr>
          </a:p>
          <a:p>
            <a:pPr algn="just">
              <a:spcBef>
                <a:spcPts val="800"/>
              </a:spcBef>
              <a:buClrTx/>
              <a:buFontTx/>
              <a:buNone/>
            </a:pPr>
            <a:endParaRPr lang="pt-BR" altLang="pt-BR" sz="3200" u="none" dirty="0">
              <a:cs typeface="Times New Roman"/>
            </a:endParaRPr>
          </a:p>
          <a:p>
            <a:pPr algn="just">
              <a:spcBef>
                <a:spcPts val="800"/>
              </a:spcBef>
              <a:buClrTx/>
              <a:buFontTx/>
              <a:buNone/>
            </a:pPr>
            <a:endParaRPr lang="pt-BR" altLang="pt-BR" sz="3200" dirty="0"/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7AD528AA-B3AA-49E4-AD64-7EC54B08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1D8A418A-6931-45A5-3D90-2A3B09BFF8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097473"/>
              </p:ext>
            </p:extLst>
          </p:nvPr>
        </p:nvGraphicFramePr>
        <p:xfrm>
          <a:off x="381001" y="1828800"/>
          <a:ext cx="8382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8853116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91878438-53E3-49E4-ABC9-D625E1B6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998" y="609600"/>
            <a:ext cx="789100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en-US" sz="1800" u="none" dirty="0"/>
              <a:t>Valor estimado e contratado dos </a:t>
            </a:r>
            <a:r>
              <a:rPr lang="en-US" sz="1800" b="1" u="none" dirty="0"/>
              <a:t>pedidos/processos </a:t>
            </a:r>
            <a:r>
              <a:rPr lang="en-US" sz="1800" u="none" dirty="0"/>
              <a:t>finalizados por modalidade</a:t>
            </a:r>
          </a:p>
          <a:p>
            <a:pPr algn="r" eaLnBrk="1" hangingPunct="1">
              <a:buClrTx/>
            </a:pPr>
            <a:endParaRPr lang="pt-BR" altLang="pt-BR" sz="2000" dirty="0">
              <a:solidFill>
                <a:srgbClr val="0070C0"/>
              </a:solidFill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7AD528AA-B3AA-49E4-AD64-7EC54B08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B6196A1D-EEB9-401A-8207-449EA2C3E5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3827070"/>
              </p:ext>
            </p:extLst>
          </p:nvPr>
        </p:nvGraphicFramePr>
        <p:xfrm>
          <a:off x="228600" y="1676400"/>
          <a:ext cx="8763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773395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91878438-53E3-49E4-ABC9-D625E1B6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998" y="609600"/>
            <a:ext cx="789100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en-US" sz="1900" u="none" dirty="0"/>
              <a:t>1º trimestre de 2022 – Pregões eletrônicos </a:t>
            </a:r>
            <a:r>
              <a:rPr lang="en-US" sz="1900" b="1" u="none" dirty="0"/>
              <a:t>SISPP</a:t>
            </a:r>
            <a:br>
              <a:rPr lang="en-US" sz="1900" b="1" u="none" dirty="0"/>
            </a:br>
            <a:r>
              <a:rPr lang="en-US" sz="1900" i="1" u="none" dirty="0"/>
              <a:t>Indíce de Economicidade</a:t>
            </a:r>
          </a:p>
          <a:p>
            <a:pPr algn="r" eaLnBrk="1" hangingPunct="1">
              <a:buClrTx/>
            </a:pPr>
            <a:endParaRPr lang="pt-BR" altLang="pt-BR" sz="2000" dirty="0">
              <a:solidFill>
                <a:srgbClr val="0070C0"/>
              </a:solidFill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7AD528AA-B3AA-49E4-AD64-7EC54B08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60D0216-A970-29B6-C369-A9FDE088F5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1055037"/>
              </p:ext>
            </p:extLst>
          </p:nvPr>
        </p:nvGraphicFramePr>
        <p:xfrm>
          <a:off x="381000" y="1828800"/>
          <a:ext cx="85344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646611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753500"/>
            <a:ext cx="7391400" cy="10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Dados gerais	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0BD67A63-D43D-D51D-3357-A226F6345A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3844791"/>
              </p:ext>
            </p:extLst>
          </p:nvPr>
        </p:nvGraphicFramePr>
        <p:xfrm>
          <a:off x="304800" y="1828801"/>
          <a:ext cx="8534399" cy="4246765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325827">
                  <a:extLst>
                    <a:ext uri="{9D8B030D-6E8A-4147-A177-3AD203B41FA5}">
                      <a16:colId xmlns:a16="http://schemas.microsoft.com/office/drawing/2014/main" val="3172707416"/>
                    </a:ext>
                  </a:extLst>
                </a:gridCol>
                <a:gridCol w="1325827">
                  <a:extLst>
                    <a:ext uri="{9D8B030D-6E8A-4147-A177-3AD203B41FA5}">
                      <a16:colId xmlns:a16="http://schemas.microsoft.com/office/drawing/2014/main" val="3585409111"/>
                    </a:ext>
                  </a:extLst>
                </a:gridCol>
                <a:gridCol w="1615545">
                  <a:extLst>
                    <a:ext uri="{9D8B030D-6E8A-4147-A177-3AD203B41FA5}">
                      <a16:colId xmlns:a16="http://schemas.microsoft.com/office/drawing/2014/main" val="842280952"/>
                    </a:ext>
                  </a:extLst>
                </a:gridCol>
                <a:gridCol w="1706880">
                  <a:extLst>
                    <a:ext uri="{9D8B030D-6E8A-4147-A177-3AD203B41FA5}">
                      <a16:colId xmlns:a16="http://schemas.microsoft.com/office/drawing/2014/main" val="3429816978"/>
                    </a:ext>
                  </a:extLst>
                </a:gridCol>
                <a:gridCol w="1241367">
                  <a:extLst>
                    <a:ext uri="{9D8B030D-6E8A-4147-A177-3AD203B41FA5}">
                      <a16:colId xmlns:a16="http://schemas.microsoft.com/office/drawing/2014/main" val="1716339432"/>
                    </a:ext>
                  </a:extLst>
                </a:gridCol>
                <a:gridCol w="1318953">
                  <a:extLst>
                    <a:ext uri="{9D8B030D-6E8A-4147-A177-3AD203B41FA5}">
                      <a16:colId xmlns:a16="http://schemas.microsoft.com/office/drawing/2014/main" val="387017647"/>
                    </a:ext>
                  </a:extLst>
                </a:gridCol>
              </a:tblGrid>
              <a:tr h="4653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pedidos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itens 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processos 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38204321"/>
                  </a:ext>
                </a:extLst>
              </a:tr>
              <a:tr h="4653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113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100%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2344</a:t>
                      </a:r>
                      <a:endParaRPr lang="pt-BR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100%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90</a:t>
                      </a:r>
                      <a:endParaRPr lang="pt-BR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100%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12608515"/>
                  </a:ext>
                </a:extLst>
              </a:tr>
              <a:tr h="621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pedidos em andamento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itens em andamento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processos em andamento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51448906"/>
                  </a:ext>
                </a:extLst>
              </a:tr>
              <a:tr h="4653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50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44,25%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1938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82,68%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45</a:t>
                      </a:r>
                      <a:endParaRPr lang="pt-BR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50,00%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537614738"/>
                  </a:ext>
                </a:extLst>
              </a:tr>
              <a:tr h="621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pedidos finalizados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itens finalizados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processos finalizados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4184832"/>
                  </a:ext>
                </a:extLst>
              </a:tr>
              <a:tr h="4653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61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53,98%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404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17,24%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43</a:t>
                      </a:r>
                      <a:endParaRPr lang="pt-BR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47,78%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88146378"/>
                  </a:ext>
                </a:extLst>
              </a:tr>
              <a:tr h="62149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pedidos devolvidos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itens devolvidos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Total de processos devolvidos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u="none" strike="noStrike" dirty="0">
                          <a:effectLst/>
                        </a:rPr>
                        <a:t>Em porcentagem</a:t>
                      </a:r>
                      <a:endParaRPr lang="pt-BR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650158269"/>
                  </a:ext>
                </a:extLst>
              </a:tr>
              <a:tr h="46530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1,77%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0,09%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</a:t>
                      </a:r>
                      <a:endParaRPr lang="pt-BR" sz="1400" b="1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2,22%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65507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8283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753500"/>
            <a:ext cx="7391400" cy="10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Dados gerais dos </a:t>
            </a:r>
            <a:r>
              <a:rPr lang="pt-BR" altLang="pt-BR" sz="2000" b="1" u="none" dirty="0"/>
              <a:t>itens</a:t>
            </a:r>
            <a:r>
              <a:rPr lang="pt-BR" altLang="pt-BR" sz="2000" u="none" dirty="0"/>
              <a:t> em porcentagem	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3729791A-61CC-85F9-599E-3F85F025CA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7404193"/>
              </p:ext>
            </p:extLst>
          </p:nvPr>
        </p:nvGraphicFramePr>
        <p:xfrm>
          <a:off x="266700" y="1828800"/>
          <a:ext cx="8610600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913987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60410" y="609600"/>
            <a:ext cx="9368899" cy="1127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Quantidade de </a:t>
            </a:r>
            <a:r>
              <a:rPr lang="pt-BR" altLang="pt-BR" sz="2000" b="1" u="none" dirty="0"/>
              <a:t>itens</a:t>
            </a:r>
            <a:r>
              <a:rPr lang="pt-BR" altLang="pt-BR" sz="2000" u="none" dirty="0"/>
              <a:t> em</a:t>
            </a:r>
            <a:r>
              <a:rPr lang="pt-BR" altLang="pt-BR" sz="20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altLang="pt-BR" sz="2000" u="none" dirty="0"/>
              <a:t>andamento</a:t>
            </a:r>
            <a:r>
              <a:rPr lang="pt-BR" altLang="pt-BR" sz="20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altLang="pt-BR" sz="2000" u="none" dirty="0"/>
              <a:t>por modalidade de compra 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A870E2D9-4B46-A8F0-755D-0A95BD0452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8288333"/>
              </p:ext>
            </p:extLst>
          </p:nvPr>
        </p:nvGraphicFramePr>
        <p:xfrm>
          <a:off x="228600" y="1828800"/>
          <a:ext cx="8686800" cy="433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9238764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BCB9DEA2-DC9D-44CE-A53D-660134BCD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1066800"/>
            <a:ext cx="817263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741363" indent="-28416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spcBef>
                <a:spcPts val="500"/>
              </a:spcBef>
            </a:pPr>
            <a:r>
              <a:rPr lang="pt-BR" sz="2000" u="none" dirty="0"/>
              <a:t> Quantidade de </a:t>
            </a:r>
            <a:r>
              <a:rPr lang="pt-BR" sz="2000" b="1" u="none" dirty="0"/>
              <a:t>itens</a:t>
            </a:r>
            <a:r>
              <a:rPr lang="pt-BR" sz="2000" u="none" dirty="0"/>
              <a:t> </a:t>
            </a:r>
            <a:r>
              <a:rPr lang="pt-BR" altLang="pt-BR" sz="2000" u="none" dirty="0"/>
              <a:t>em andamento</a:t>
            </a:r>
            <a:r>
              <a:rPr lang="pt-BR" sz="2000" u="none" dirty="0"/>
              <a:t> por localização (quantos estão aonde)</a:t>
            </a:r>
            <a:r>
              <a:rPr lang="pt-BR" sz="2000" dirty="0"/>
              <a:t> </a:t>
            </a:r>
            <a:endParaRPr lang="pt-BR" altLang="pt-BR" sz="2000" dirty="0"/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B3030432-6981-496A-A66E-81A296FB7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45A46986-C351-A0F8-5E07-7F56A56D87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496634"/>
              </p:ext>
            </p:extLst>
          </p:nvPr>
        </p:nvGraphicFramePr>
        <p:xfrm>
          <a:off x="152400" y="1828800"/>
          <a:ext cx="8763000" cy="433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81088110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91878438-53E3-49E4-ABC9-D625E1B62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2998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sz="2000" u="none" dirty="0"/>
              <a:t>Quantidade total de </a:t>
            </a:r>
            <a:r>
              <a:rPr lang="pt-BR" sz="2000" b="1" u="none" dirty="0"/>
              <a:t>itens</a:t>
            </a:r>
            <a:r>
              <a:rPr lang="pt-BR" sz="2000" u="none" dirty="0"/>
              <a:t> finalizados por modalidade</a:t>
            </a:r>
            <a:endParaRPr lang="pt-BR" altLang="pt-BR" sz="2000" dirty="0">
              <a:solidFill>
                <a:srgbClr val="0070C0"/>
              </a:solidFill>
            </a:endParaRPr>
          </a:p>
        </p:txBody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7AD528AA-B3AA-49E4-AD64-7EC54B0836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A65D1115-CA23-F7C5-E785-40C37070DF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654094"/>
              </p:ext>
            </p:extLst>
          </p:nvPr>
        </p:nvGraphicFramePr>
        <p:xfrm>
          <a:off x="381000" y="1752600"/>
          <a:ext cx="83820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78864204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2600" y="753500"/>
            <a:ext cx="7391400" cy="1003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Dados gerais dos </a:t>
            </a:r>
            <a:r>
              <a:rPr lang="pt-BR" altLang="pt-BR" sz="2000" b="1" u="none" dirty="0"/>
              <a:t>pedidos</a:t>
            </a:r>
            <a:r>
              <a:rPr lang="pt-BR" altLang="pt-BR" sz="2000" u="none" dirty="0"/>
              <a:t> em porcentagem	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áfico 4">
            <a:extLst>
              <a:ext uri="{FF2B5EF4-FFF2-40B4-BE49-F238E27FC236}">
                <a16:creationId xmlns:a16="http://schemas.microsoft.com/office/drawing/2014/main" id="{073EFB58-D9BC-E9B2-90A1-3558C34977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8422085"/>
              </p:ext>
            </p:extLst>
          </p:nvPr>
        </p:nvGraphicFramePr>
        <p:xfrm>
          <a:off x="-152400" y="1692043"/>
          <a:ext cx="8915399" cy="4412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092665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>
            <a:extLst>
              <a:ext uri="{FF2B5EF4-FFF2-40B4-BE49-F238E27FC236}">
                <a16:creationId xmlns:a16="http://schemas.microsoft.com/office/drawing/2014/main" id="{83F2D4E4-54E5-43CE-BD83-7C6DC0EBA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60410" y="609600"/>
            <a:ext cx="9368899" cy="1127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ClrTx/>
            </a:pPr>
            <a:r>
              <a:rPr lang="pt-BR" altLang="pt-BR" sz="2000" u="none" dirty="0"/>
              <a:t>Quantidade de </a:t>
            </a:r>
            <a:r>
              <a:rPr lang="pt-BR" altLang="pt-BR" sz="2000" b="1" u="none" dirty="0"/>
              <a:t>pedidos</a:t>
            </a:r>
            <a:r>
              <a:rPr lang="pt-BR" altLang="pt-BR" sz="2000" u="none" dirty="0"/>
              <a:t> em</a:t>
            </a:r>
            <a:r>
              <a:rPr lang="pt-BR" altLang="pt-BR" sz="20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altLang="pt-BR" sz="2000" u="none" dirty="0"/>
              <a:t>andamento</a:t>
            </a:r>
            <a:r>
              <a:rPr lang="pt-BR" altLang="pt-BR" sz="2000" u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altLang="pt-BR" sz="2000" u="none" dirty="0"/>
              <a:t>por modalidade de compra </a:t>
            </a:r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3B05F268-96BE-4C13-91F3-E6EC548EF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1FF19F12-9CB4-412C-970C-94A5E324CA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024105"/>
              </p:ext>
            </p:extLst>
          </p:nvPr>
        </p:nvGraphicFramePr>
        <p:xfrm>
          <a:off x="152401" y="1828800"/>
          <a:ext cx="8956088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2063682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BCB9DEA2-DC9D-44CE-A53D-660134BCD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6800" y="1066800"/>
            <a:ext cx="8172635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 marL="741363" indent="-284163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 algn="r">
              <a:spcBef>
                <a:spcPts val="500"/>
              </a:spcBef>
            </a:pPr>
            <a:r>
              <a:rPr lang="pt-BR" sz="2000" u="none" dirty="0"/>
              <a:t> Quantidade de </a:t>
            </a:r>
            <a:r>
              <a:rPr lang="pt-BR" sz="2000" b="1" u="none" dirty="0"/>
              <a:t>pedidos</a:t>
            </a:r>
            <a:r>
              <a:rPr lang="pt-BR" sz="2000" u="none" dirty="0"/>
              <a:t> </a:t>
            </a:r>
            <a:r>
              <a:rPr lang="pt-BR" altLang="pt-BR" sz="2000" u="none" dirty="0"/>
              <a:t>em andamento</a:t>
            </a:r>
            <a:r>
              <a:rPr lang="pt-BR" sz="2000" u="none" dirty="0"/>
              <a:t> por localização (quantos estão aonde)</a:t>
            </a:r>
            <a:r>
              <a:rPr lang="pt-BR" sz="2000" dirty="0"/>
              <a:t> </a:t>
            </a:r>
            <a:endParaRPr lang="pt-BR" altLang="pt-BR" sz="2000" dirty="0"/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B3030432-6981-496A-A66E-81A296FB7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8" y="6165850"/>
            <a:ext cx="28082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 u="sng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</a:defRPr>
            </a:lvl9pPr>
          </a:lstStyle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Gestor: Cogead/DECOM/SEAC</a:t>
            </a:r>
          </a:p>
          <a:p>
            <a:pPr>
              <a:spcBef>
                <a:spcPts val="200"/>
              </a:spcBef>
              <a:buClrTx/>
              <a:buFontTx/>
              <a:buNone/>
            </a:pPr>
            <a:r>
              <a:rPr lang="pt-BR" altLang="pt-BR" sz="800" u="none" dirty="0">
                <a:latin typeface="Arial" panose="020B0604020202020204" pitchFamily="34" charset="0"/>
                <a:cs typeface="Arial" panose="020B0604020202020204" pitchFamily="34" charset="0"/>
              </a:rPr>
              <a:t>Versão 01 -  Maio/2020</a:t>
            </a:r>
          </a:p>
          <a:p>
            <a:pPr eaLnBrk="1" hangingPunct="1">
              <a:spcBef>
                <a:spcPts val="200"/>
              </a:spcBef>
              <a:buClrTx/>
              <a:buFontTx/>
              <a:buNone/>
            </a:pPr>
            <a:endParaRPr lang="pt-BR" altLang="pt-BR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78550C34-066B-2B37-B5D1-2914227BD7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64968"/>
              </p:ext>
            </p:extLst>
          </p:nvPr>
        </p:nvGraphicFramePr>
        <p:xfrm>
          <a:off x="304800" y="1828800"/>
          <a:ext cx="8458200" cy="4337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Times New Roman"/>
        <a:ea typeface="Microsoft YaHei"/>
        <a:cs typeface=""/>
      </a:majorFont>
      <a:minorFont>
        <a:latin typeface="Times New Roman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sng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pt-BR" sz="2400" b="0" i="0" u="sng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anose="02020603050405020304" pitchFamily="18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699F358A7BAA4409614BDDA405CB8B8" ma:contentTypeVersion="0" ma:contentTypeDescription="Crie um novo documento." ma:contentTypeScope="" ma:versionID="7e2803fcb3edfaa15d45f72c01dd194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78f746c3a1c47dbaea02d3be93aa98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39DB51-7728-4234-A3A0-7DBF583CE299}">
  <ds:schemaRefs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7E05ECA3-2883-428C-A3AF-870C070E66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FF424D2-7863-4D4A-BA6C-E1D82DA4F1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1424</TotalTime>
  <Words>448</Words>
  <Application>Microsoft Office PowerPoint</Application>
  <PresentationFormat>Apresentação na tela (4:3)</PresentationFormat>
  <Paragraphs>101</Paragraphs>
  <Slides>16</Slides>
  <Notes>16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afarah</dc:creator>
  <cp:lastModifiedBy>Alexandre Setubal Gonçalves</cp:lastModifiedBy>
  <cp:revision>383</cp:revision>
  <cp:lastPrinted>1601-01-01T00:00:00Z</cp:lastPrinted>
  <dcterms:created xsi:type="dcterms:W3CDTF">2009-03-13T14:31:41Z</dcterms:created>
  <dcterms:modified xsi:type="dcterms:W3CDTF">2022-07-07T14:47:36Z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0x010100C699F358A7BAA4409614BDDA405CB8B8</vt:lpwstr>
  </property>
</Properties>
</file>